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48" r:id="rId3"/>
    <p:sldMasterId id="2147483704" r:id="rId4"/>
    <p:sldMasterId id="2147483797" r:id="rId5"/>
    <p:sldMasterId id="2147483804" r:id="rId6"/>
    <p:sldMasterId id="2147483820" r:id="rId7"/>
    <p:sldMasterId id="2147483836" r:id="rId8"/>
  </p:sldMasterIdLst>
  <p:notesMasterIdLst>
    <p:notesMasterId r:id="rId35"/>
  </p:notesMasterIdLst>
  <p:sldIdLst>
    <p:sldId id="256" r:id="rId9"/>
    <p:sldId id="591" r:id="rId10"/>
    <p:sldId id="592" r:id="rId11"/>
    <p:sldId id="593" r:id="rId12"/>
    <p:sldId id="611" r:id="rId13"/>
    <p:sldId id="412" r:id="rId14"/>
    <p:sldId id="612" r:id="rId15"/>
    <p:sldId id="613" r:id="rId16"/>
    <p:sldId id="614" r:id="rId17"/>
    <p:sldId id="615" r:id="rId18"/>
    <p:sldId id="616" r:id="rId19"/>
    <p:sldId id="617" r:id="rId20"/>
    <p:sldId id="618" r:id="rId21"/>
    <p:sldId id="619" r:id="rId22"/>
    <p:sldId id="620" r:id="rId23"/>
    <p:sldId id="632" r:id="rId24"/>
    <p:sldId id="622" r:id="rId25"/>
    <p:sldId id="623" r:id="rId26"/>
    <p:sldId id="624" r:id="rId27"/>
    <p:sldId id="625" r:id="rId28"/>
    <p:sldId id="626" r:id="rId29"/>
    <p:sldId id="627" r:id="rId30"/>
    <p:sldId id="628" r:id="rId31"/>
    <p:sldId id="629" r:id="rId32"/>
    <p:sldId id="630" r:id="rId33"/>
    <p:sldId id="631" r:id="rId34"/>
  </p:sldIdLst>
  <p:sldSz cx="9144000" cy="5143500" type="screen16x9"/>
  <p:notesSz cx="6858000" cy="9144000"/>
  <p:defaultTextStyle>
    <a:defPPr>
      <a:defRPr lang="en-US"/>
    </a:defPPr>
    <a:lvl1pPr marL="0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6">
          <p15:clr>
            <a:srgbClr val="A4A3A4"/>
          </p15:clr>
        </p15:guide>
        <p15:guide id="2" pos="33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F9F"/>
    <a:srgbClr val="888888"/>
    <a:srgbClr val="7F7F7F"/>
    <a:srgbClr val="737373"/>
    <a:srgbClr val="720D51"/>
    <a:srgbClr val="24A5AC"/>
    <a:srgbClr val="3470AF"/>
    <a:srgbClr val="CEAAD9"/>
    <a:srgbClr val="737B90"/>
    <a:srgbClr val="5E6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3" autoAdjust="0"/>
    <p:restoredTop sz="50000" autoAdjust="0"/>
  </p:normalViewPr>
  <p:slideViewPr>
    <p:cSldViewPr snapToGrid="0">
      <p:cViewPr varScale="1">
        <p:scale>
          <a:sx n="87" d="100"/>
          <a:sy n="87" d="100"/>
        </p:scale>
        <p:origin x="60" y="222"/>
      </p:cViewPr>
      <p:guideLst>
        <p:guide orient="horz" pos="546"/>
        <p:guide pos="33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Dati_a_supporto_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Gruppo IT Centric - People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[Dati_a_supporto_PPT.xlsx]Foglio1!$A$31</c:f>
              <c:strCache>
                <c:ptCount val="1"/>
                <c:pt idx="0">
                  <c:v>Personale</c:v>
                </c:pt>
              </c:strCache>
            </c:strRef>
          </c:tx>
          <c:invertIfNegative val="0"/>
          <c:cat>
            <c:numRef>
              <c:f>[Dati_a_supporto_PPT.xlsx]Foglio1!$B$30:$E$30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[Dati_a_supporto_PPT.xlsx]Foglio1!$B$31:$E$31</c:f>
              <c:numCache>
                <c:formatCode>#,##0</c:formatCode>
                <c:ptCount val="4"/>
                <c:pt idx="0">
                  <c:v>1</c:v>
                </c:pt>
                <c:pt idx="1">
                  <c:v>5</c:v>
                </c:pt>
                <c:pt idx="2">
                  <c:v>15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AB-4883-A854-30F3750A5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901777504"/>
        <c:axId val="-901784576"/>
        <c:axId val="0"/>
      </c:bar3DChart>
      <c:catAx>
        <c:axId val="-90177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901784576"/>
        <c:crosses val="autoZero"/>
        <c:auto val="1"/>
        <c:lblAlgn val="ctr"/>
        <c:lblOffset val="100"/>
        <c:noMultiLvlLbl val="0"/>
      </c:catAx>
      <c:valAx>
        <c:axId val="-9017845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901777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B186D-142E-FB47-9347-C18314EADEE1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4CF2B38-4B88-6240-AFD6-95B04E54870C}">
      <dgm:prSet phldrT="[Testo]"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it-IT" dirty="0" err="1" smtClean="0"/>
            <a:t>Communication</a:t>
          </a:r>
          <a:endParaRPr lang="it-IT" dirty="0"/>
        </a:p>
      </dgm:t>
    </dgm:pt>
    <dgm:pt modelId="{828D2439-F700-4041-8AA8-CCC5F069C95B}" type="parTrans" cxnId="{FF0ADA67-9A9A-C948-9CFC-EA5A7593EB18}">
      <dgm:prSet/>
      <dgm:spPr/>
      <dgm:t>
        <a:bodyPr/>
        <a:lstStyle/>
        <a:p>
          <a:endParaRPr lang="it-IT"/>
        </a:p>
      </dgm:t>
    </dgm:pt>
    <dgm:pt modelId="{0C0D1137-7618-DF48-B131-616C38F450C5}" type="sibTrans" cxnId="{FF0ADA67-9A9A-C948-9CFC-EA5A7593EB18}">
      <dgm:prSet/>
      <dgm:spPr/>
      <dgm:t>
        <a:bodyPr/>
        <a:lstStyle/>
        <a:p>
          <a:endParaRPr lang="it-IT"/>
        </a:p>
      </dgm:t>
    </dgm:pt>
    <dgm:pt modelId="{C73770DC-E3A7-544E-90DB-D934B1BE2DCB}">
      <dgm:prSet phldrT="[Testo]"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it-IT" dirty="0" smtClean="0"/>
            <a:t>Security</a:t>
          </a:r>
          <a:endParaRPr lang="it-IT" dirty="0"/>
        </a:p>
      </dgm:t>
    </dgm:pt>
    <dgm:pt modelId="{A0435D39-0DED-6F4D-96F2-753BCEAE7FA2}" type="parTrans" cxnId="{5D86A2B9-B04A-3E4F-8B1E-01731008C4DC}">
      <dgm:prSet/>
      <dgm:spPr/>
      <dgm:t>
        <a:bodyPr/>
        <a:lstStyle/>
        <a:p>
          <a:endParaRPr lang="it-IT"/>
        </a:p>
      </dgm:t>
    </dgm:pt>
    <dgm:pt modelId="{D70D3C50-35E1-9E4C-84A6-8266FD2A3CC1}" type="sibTrans" cxnId="{5D86A2B9-B04A-3E4F-8B1E-01731008C4DC}">
      <dgm:prSet/>
      <dgm:spPr/>
      <dgm:t>
        <a:bodyPr/>
        <a:lstStyle/>
        <a:p>
          <a:endParaRPr lang="it-IT"/>
        </a:p>
      </dgm:t>
    </dgm:pt>
    <dgm:pt modelId="{D70FF3B0-EDB6-8F48-8E94-8D931EE76ACD}">
      <dgm:prSet phldrT="[Testo]"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it-IT" dirty="0" smtClean="0"/>
            <a:t>Big Data &amp; Data </a:t>
          </a:r>
          <a:r>
            <a:rPr lang="it-IT" dirty="0" err="1" smtClean="0"/>
            <a:t>Virtualization</a:t>
          </a:r>
          <a:endParaRPr lang="it-IT" dirty="0" smtClean="0"/>
        </a:p>
      </dgm:t>
    </dgm:pt>
    <dgm:pt modelId="{5F32C482-FE3E-8E4F-8C46-FA8B6AA0CD3D}" type="parTrans" cxnId="{DB749EC2-7F0A-D242-AD7F-74983BAA568B}">
      <dgm:prSet/>
      <dgm:spPr/>
      <dgm:t>
        <a:bodyPr/>
        <a:lstStyle/>
        <a:p>
          <a:endParaRPr lang="it-IT"/>
        </a:p>
      </dgm:t>
    </dgm:pt>
    <dgm:pt modelId="{356E7400-428F-0F48-A991-202B84DC5A14}" type="sibTrans" cxnId="{DB749EC2-7F0A-D242-AD7F-74983BAA568B}">
      <dgm:prSet/>
      <dgm:spPr/>
      <dgm:t>
        <a:bodyPr/>
        <a:lstStyle/>
        <a:p>
          <a:endParaRPr lang="it-IT"/>
        </a:p>
      </dgm:t>
    </dgm:pt>
    <dgm:pt modelId="{D5ACFA0A-08BD-1647-82E8-57FE7CF76D34}">
      <dgm:prSet phldrT="[Testo]"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it-IT" dirty="0" err="1" smtClean="0"/>
            <a:t>IoT</a:t>
          </a:r>
          <a:r>
            <a:rPr lang="it-IT" dirty="0" smtClean="0"/>
            <a:t> &amp; Embedded Systems</a:t>
          </a:r>
          <a:endParaRPr lang="it-IT" dirty="0"/>
        </a:p>
      </dgm:t>
    </dgm:pt>
    <dgm:pt modelId="{BF7C2CF9-CF2A-0F43-950F-70F123EEA5AC}" type="parTrans" cxnId="{128F449D-89EB-B244-B213-92F5FB8AC0C5}">
      <dgm:prSet/>
      <dgm:spPr/>
      <dgm:t>
        <a:bodyPr/>
        <a:lstStyle/>
        <a:p>
          <a:endParaRPr lang="it-IT"/>
        </a:p>
      </dgm:t>
    </dgm:pt>
    <dgm:pt modelId="{A5AD6C5F-77B4-DF4D-B927-75B2E37A9295}" type="sibTrans" cxnId="{128F449D-89EB-B244-B213-92F5FB8AC0C5}">
      <dgm:prSet/>
      <dgm:spPr/>
      <dgm:t>
        <a:bodyPr/>
        <a:lstStyle/>
        <a:p>
          <a:endParaRPr lang="it-IT"/>
        </a:p>
      </dgm:t>
    </dgm:pt>
    <dgm:pt modelId="{4B635DD4-2FC8-3541-9383-DDC876C7BA7D}">
      <dgm:prSet phldrT="[Testo]"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it-IT" dirty="0" smtClean="0"/>
            <a:t>Data Center</a:t>
          </a:r>
          <a:endParaRPr lang="it-IT" dirty="0"/>
        </a:p>
      </dgm:t>
    </dgm:pt>
    <dgm:pt modelId="{0F57F140-0D3C-264D-91B9-7CAF7674C1DD}" type="sibTrans" cxnId="{A7C036CD-A0A4-5E4E-99A0-B6B6630B9DD7}">
      <dgm:prSet/>
      <dgm:spPr/>
      <dgm:t>
        <a:bodyPr/>
        <a:lstStyle/>
        <a:p>
          <a:endParaRPr lang="it-IT"/>
        </a:p>
      </dgm:t>
    </dgm:pt>
    <dgm:pt modelId="{BA7431CD-5D53-4F4D-8981-35ACD8A1C5FB}" type="parTrans" cxnId="{A7C036CD-A0A4-5E4E-99A0-B6B6630B9DD7}">
      <dgm:prSet/>
      <dgm:spPr/>
      <dgm:t>
        <a:bodyPr/>
        <a:lstStyle/>
        <a:p>
          <a:endParaRPr lang="it-IT"/>
        </a:p>
      </dgm:t>
    </dgm:pt>
    <dgm:pt modelId="{899A923C-F37C-E84D-873B-06E811019BF2}" type="pres">
      <dgm:prSet presAssocID="{AA7B186D-142E-FB47-9347-C18314EADE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A86858B-4CD2-A745-8E51-1CE87C29B7F0}" type="pres">
      <dgm:prSet presAssocID="{34CF2B38-4B88-6240-AFD6-95B04E5487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EBDACB-AAAD-8146-823D-E5689C4BF057}" type="pres">
      <dgm:prSet presAssocID="{0C0D1137-7618-DF48-B131-616C38F450C5}" presName="sibTrans" presStyleCnt="0"/>
      <dgm:spPr/>
      <dgm:t>
        <a:bodyPr/>
        <a:lstStyle/>
        <a:p>
          <a:endParaRPr lang="it-IT"/>
        </a:p>
      </dgm:t>
    </dgm:pt>
    <dgm:pt modelId="{1B66976D-4A51-E546-A507-B5953F900209}" type="pres">
      <dgm:prSet presAssocID="{C73770DC-E3A7-544E-90DB-D934B1BE2DC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92FDD6-032C-4740-8912-B67EF42E3493}" type="pres">
      <dgm:prSet presAssocID="{D70D3C50-35E1-9E4C-84A6-8266FD2A3CC1}" presName="sibTrans" presStyleCnt="0"/>
      <dgm:spPr/>
      <dgm:t>
        <a:bodyPr/>
        <a:lstStyle/>
        <a:p>
          <a:endParaRPr lang="it-IT"/>
        </a:p>
      </dgm:t>
    </dgm:pt>
    <dgm:pt modelId="{A114C693-D1B3-F246-B7BD-EFE99AC216E4}" type="pres">
      <dgm:prSet presAssocID="{4B635DD4-2FC8-3541-9383-DDC876C7BA7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4FC2A7-D27C-754B-90E6-1EE985B29CAF}" type="pres">
      <dgm:prSet presAssocID="{0F57F140-0D3C-264D-91B9-7CAF7674C1DD}" presName="sibTrans" presStyleCnt="0"/>
      <dgm:spPr/>
      <dgm:t>
        <a:bodyPr/>
        <a:lstStyle/>
        <a:p>
          <a:endParaRPr lang="it-IT"/>
        </a:p>
      </dgm:t>
    </dgm:pt>
    <dgm:pt modelId="{28871F8D-3A72-704B-BEC8-DDF298204117}" type="pres">
      <dgm:prSet presAssocID="{D70FF3B0-EDB6-8F48-8E94-8D931EE76A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A6EAAD-B3C9-F142-80BF-97B5760C72D5}" type="pres">
      <dgm:prSet presAssocID="{356E7400-428F-0F48-A991-202B84DC5A14}" presName="sibTrans" presStyleCnt="0"/>
      <dgm:spPr/>
      <dgm:t>
        <a:bodyPr/>
        <a:lstStyle/>
        <a:p>
          <a:endParaRPr lang="it-IT"/>
        </a:p>
      </dgm:t>
    </dgm:pt>
    <dgm:pt modelId="{D470DE09-77CB-1C44-BA5F-EBE23124706A}" type="pres">
      <dgm:prSet presAssocID="{D5ACFA0A-08BD-1647-82E8-57FE7CF76D3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D86A2B9-B04A-3E4F-8B1E-01731008C4DC}" srcId="{AA7B186D-142E-FB47-9347-C18314EADEE1}" destId="{C73770DC-E3A7-544E-90DB-D934B1BE2DCB}" srcOrd="1" destOrd="0" parTransId="{A0435D39-0DED-6F4D-96F2-753BCEAE7FA2}" sibTransId="{D70D3C50-35E1-9E4C-84A6-8266FD2A3CC1}"/>
    <dgm:cxn modelId="{0D043C41-ED2F-344C-8969-BDD956FCF09D}" type="presOf" srcId="{4B635DD4-2FC8-3541-9383-DDC876C7BA7D}" destId="{A114C693-D1B3-F246-B7BD-EFE99AC216E4}" srcOrd="0" destOrd="0" presId="urn:microsoft.com/office/officeart/2005/8/layout/default"/>
    <dgm:cxn modelId="{128F449D-89EB-B244-B213-92F5FB8AC0C5}" srcId="{AA7B186D-142E-FB47-9347-C18314EADEE1}" destId="{D5ACFA0A-08BD-1647-82E8-57FE7CF76D34}" srcOrd="4" destOrd="0" parTransId="{BF7C2CF9-CF2A-0F43-950F-70F123EEA5AC}" sibTransId="{A5AD6C5F-77B4-DF4D-B927-75B2E37A9295}"/>
    <dgm:cxn modelId="{FF0ADA67-9A9A-C948-9CFC-EA5A7593EB18}" srcId="{AA7B186D-142E-FB47-9347-C18314EADEE1}" destId="{34CF2B38-4B88-6240-AFD6-95B04E54870C}" srcOrd="0" destOrd="0" parTransId="{828D2439-F700-4041-8AA8-CCC5F069C95B}" sibTransId="{0C0D1137-7618-DF48-B131-616C38F450C5}"/>
    <dgm:cxn modelId="{A7C036CD-A0A4-5E4E-99A0-B6B6630B9DD7}" srcId="{AA7B186D-142E-FB47-9347-C18314EADEE1}" destId="{4B635DD4-2FC8-3541-9383-DDC876C7BA7D}" srcOrd="2" destOrd="0" parTransId="{BA7431CD-5D53-4F4D-8981-35ACD8A1C5FB}" sibTransId="{0F57F140-0D3C-264D-91B9-7CAF7674C1DD}"/>
    <dgm:cxn modelId="{364F14BF-ADCF-4C40-B024-38A7481E4A48}" type="presOf" srcId="{34CF2B38-4B88-6240-AFD6-95B04E54870C}" destId="{CA86858B-4CD2-A745-8E51-1CE87C29B7F0}" srcOrd="0" destOrd="0" presId="urn:microsoft.com/office/officeart/2005/8/layout/default"/>
    <dgm:cxn modelId="{B1F327DE-DEED-E14C-8522-CC5147840EE5}" type="presOf" srcId="{AA7B186D-142E-FB47-9347-C18314EADEE1}" destId="{899A923C-F37C-E84D-873B-06E811019BF2}" srcOrd="0" destOrd="0" presId="urn:microsoft.com/office/officeart/2005/8/layout/default"/>
    <dgm:cxn modelId="{DB749EC2-7F0A-D242-AD7F-74983BAA568B}" srcId="{AA7B186D-142E-FB47-9347-C18314EADEE1}" destId="{D70FF3B0-EDB6-8F48-8E94-8D931EE76ACD}" srcOrd="3" destOrd="0" parTransId="{5F32C482-FE3E-8E4F-8C46-FA8B6AA0CD3D}" sibTransId="{356E7400-428F-0F48-A991-202B84DC5A14}"/>
    <dgm:cxn modelId="{6162826A-96C0-3A4D-B467-AC752D81C2B4}" type="presOf" srcId="{D70FF3B0-EDB6-8F48-8E94-8D931EE76ACD}" destId="{28871F8D-3A72-704B-BEC8-DDF298204117}" srcOrd="0" destOrd="0" presId="urn:microsoft.com/office/officeart/2005/8/layout/default"/>
    <dgm:cxn modelId="{E51BAC59-C0A6-8C49-8045-52A27B528680}" type="presOf" srcId="{C73770DC-E3A7-544E-90DB-D934B1BE2DCB}" destId="{1B66976D-4A51-E546-A507-B5953F900209}" srcOrd="0" destOrd="0" presId="urn:microsoft.com/office/officeart/2005/8/layout/default"/>
    <dgm:cxn modelId="{5B8DAAFC-46A0-AD4F-8DBC-D72D48B06195}" type="presOf" srcId="{D5ACFA0A-08BD-1647-82E8-57FE7CF76D34}" destId="{D470DE09-77CB-1C44-BA5F-EBE23124706A}" srcOrd="0" destOrd="0" presId="urn:microsoft.com/office/officeart/2005/8/layout/default"/>
    <dgm:cxn modelId="{072F7B51-1CB4-6045-801A-AFB7563B9085}" type="presParOf" srcId="{899A923C-F37C-E84D-873B-06E811019BF2}" destId="{CA86858B-4CD2-A745-8E51-1CE87C29B7F0}" srcOrd="0" destOrd="0" presId="urn:microsoft.com/office/officeart/2005/8/layout/default"/>
    <dgm:cxn modelId="{9D51BA06-129D-8245-AC1C-F96C4265B1A1}" type="presParOf" srcId="{899A923C-F37C-E84D-873B-06E811019BF2}" destId="{33EBDACB-AAAD-8146-823D-E5689C4BF057}" srcOrd="1" destOrd="0" presId="urn:microsoft.com/office/officeart/2005/8/layout/default"/>
    <dgm:cxn modelId="{B9DCF67E-BE0D-5044-8E94-1EDF43CF9B0B}" type="presParOf" srcId="{899A923C-F37C-E84D-873B-06E811019BF2}" destId="{1B66976D-4A51-E546-A507-B5953F900209}" srcOrd="2" destOrd="0" presId="urn:microsoft.com/office/officeart/2005/8/layout/default"/>
    <dgm:cxn modelId="{8585AECC-5836-6348-A77A-EBAC941BE67C}" type="presParOf" srcId="{899A923C-F37C-E84D-873B-06E811019BF2}" destId="{1B92FDD6-032C-4740-8912-B67EF42E3493}" srcOrd="3" destOrd="0" presId="urn:microsoft.com/office/officeart/2005/8/layout/default"/>
    <dgm:cxn modelId="{3F4E43A4-AB00-4C41-9B2F-FEA8118A0D2D}" type="presParOf" srcId="{899A923C-F37C-E84D-873B-06E811019BF2}" destId="{A114C693-D1B3-F246-B7BD-EFE99AC216E4}" srcOrd="4" destOrd="0" presId="urn:microsoft.com/office/officeart/2005/8/layout/default"/>
    <dgm:cxn modelId="{B2CE3680-96FA-0043-916D-B4AE347F08F5}" type="presParOf" srcId="{899A923C-F37C-E84D-873B-06E811019BF2}" destId="{A04FC2A7-D27C-754B-90E6-1EE985B29CAF}" srcOrd="5" destOrd="0" presId="urn:microsoft.com/office/officeart/2005/8/layout/default"/>
    <dgm:cxn modelId="{8E8AD457-5BBC-A44B-9F5A-BAF7AD44E9E5}" type="presParOf" srcId="{899A923C-F37C-E84D-873B-06E811019BF2}" destId="{28871F8D-3A72-704B-BEC8-DDF298204117}" srcOrd="6" destOrd="0" presId="urn:microsoft.com/office/officeart/2005/8/layout/default"/>
    <dgm:cxn modelId="{57274F39-7288-0A4A-9C8B-9DF269D20A86}" type="presParOf" srcId="{899A923C-F37C-E84D-873B-06E811019BF2}" destId="{BCA6EAAD-B3C9-F142-80BF-97B5760C72D5}" srcOrd="7" destOrd="0" presId="urn:microsoft.com/office/officeart/2005/8/layout/default"/>
    <dgm:cxn modelId="{19A1FE7D-0C87-A441-AC63-AF5A5152AAFF}" type="presParOf" srcId="{899A923C-F37C-E84D-873B-06E811019BF2}" destId="{D470DE09-77CB-1C44-BA5F-EBE23124706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6858B-4CD2-A745-8E51-1CE87C29B7F0}">
      <dsp:nvSpPr>
        <dsp:cNvPr id="0" name=""/>
        <dsp:cNvSpPr/>
      </dsp:nvSpPr>
      <dsp:spPr>
        <a:xfrm>
          <a:off x="0" y="158571"/>
          <a:ext cx="2384312" cy="1430587"/>
        </a:xfrm>
        <a:prstGeom prst="rect">
          <a:avLst/>
        </a:prstGeom>
        <a:solidFill>
          <a:schemeClr val="accent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err="1" smtClean="0"/>
            <a:t>Communication</a:t>
          </a:r>
          <a:endParaRPr lang="it-IT" sz="2600" kern="1200" dirty="0"/>
        </a:p>
      </dsp:txBody>
      <dsp:txXfrm>
        <a:off x="0" y="158571"/>
        <a:ext cx="2384312" cy="1430587"/>
      </dsp:txXfrm>
    </dsp:sp>
    <dsp:sp modelId="{1B66976D-4A51-E546-A507-B5953F900209}">
      <dsp:nvSpPr>
        <dsp:cNvPr id="0" name=""/>
        <dsp:cNvSpPr/>
      </dsp:nvSpPr>
      <dsp:spPr>
        <a:xfrm>
          <a:off x="2622743" y="158571"/>
          <a:ext cx="2384312" cy="1430587"/>
        </a:xfrm>
        <a:prstGeom prst="rect">
          <a:avLst/>
        </a:prstGeom>
        <a:solidFill>
          <a:schemeClr val="accent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Security</a:t>
          </a:r>
          <a:endParaRPr lang="it-IT" sz="2600" kern="1200" dirty="0"/>
        </a:p>
      </dsp:txBody>
      <dsp:txXfrm>
        <a:off x="2622743" y="158571"/>
        <a:ext cx="2384312" cy="1430587"/>
      </dsp:txXfrm>
    </dsp:sp>
    <dsp:sp modelId="{A114C693-D1B3-F246-B7BD-EFE99AC216E4}">
      <dsp:nvSpPr>
        <dsp:cNvPr id="0" name=""/>
        <dsp:cNvSpPr/>
      </dsp:nvSpPr>
      <dsp:spPr>
        <a:xfrm>
          <a:off x="5245487" y="158571"/>
          <a:ext cx="2384312" cy="1430587"/>
        </a:xfrm>
        <a:prstGeom prst="rect">
          <a:avLst/>
        </a:prstGeom>
        <a:solidFill>
          <a:schemeClr val="accent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Data Center</a:t>
          </a:r>
          <a:endParaRPr lang="it-IT" sz="2600" kern="1200" dirty="0"/>
        </a:p>
      </dsp:txBody>
      <dsp:txXfrm>
        <a:off x="5245487" y="158571"/>
        <a:ext cx="2384312" cy="1430587"/>
      </dsp:txXfrm>
    </dsp:sp>
    <dsp:sp modelId="{28871F8D-3A72-704B-BEC8-DDF298204117}">
      <dsp:nvSpPr>
        <dsp:cNvPr id="0" name=""/>
        <dsp:cNvSpPr/>
      </dsp:nvSpPr>
      <dsp:spPr>
        <a:xfrm>
          <a:off x="1311371" y="1827590"/>
          <a:ext cx="2384312" cy="1430587"/>
        </a:xfrm>
        <a:prstGeom prst="rect">
          <a:avLst/>
        </a:prstGeom>
        <a:solidFill>
          <a:schemeClr val="accent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Big Data &amp; Data </a:t>
          </a:r>
          <a:r>
            <a:rPr lang="it-IT" sz="2600" kern="1200" dirty="0" err="1" smtClean="0"/>
            <a:t>Virtualization</a:t>
          </a:r>
          <a:endParaRPr lang="it-IT" sz="2600" kern="1200" dirty="0" smtClean="0"/>
        </a:p>
      </dsp:txBody>
      <dsp:txXfrm>
        <a:off x="1311371" y="1827590"/>
        <a:ext cx="2384312" cy="1430587"/>
      </dsp:txXfrm>
    </dsp:sp>
    <dsp:sp modelId="{D470DE09-77CB-1C44-BA5F-EBE23124706A}">
      <dsp:nvSpPr>
        <dsp:cNvPr id="0" name=""/>
        <dsp:cNvSpPr/>
      </dsp:nvSpPr>
      <dsp:spPr>
        <a:xfrm>
          <a:off x="3934115" y="1827590"/>
          <a:ext cx="2384312" cy="1430587"/>
        </a:xfrm>
        <a:prstGeom prst="rect">
          <a:avLst/>
        </a:prstGeom>
        <a:solidFill>
          <a:schemeClr val="accent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err="1" smtClean="0"/>
            <a:t>IoT</a:t>
          </a:r>
          <a:r>
            <a:rPr lang="it-IT" sz="2600" kern="1200" dirty="0" smtClean="0"/>
            <a:t> &amp; Embedded Systems</a:t>
          </a:r>
          <a:endParaRPr lang="it-IT" sz="2600" kern="1200" dirty="0"/>
        </a:p>
      </dsp:txBody>
      <dsp:txXfrm>
        <a:off x="3934115" y="1827590"/>
        <a:ext cx="2384312" cy="1430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1251A-5BED-4754-A54E-5B9B85CDEED8}" type="datetimeFigureOut">
              <a:rPr lang="en-US" smtClean="0"/>
              <a:pPr/>
              <a:t>6/8/2018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07D8F-2101-4538-B4F2-6EE5F60E73D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1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42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7129" algn="l" defTabSz="5142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4259" algn="l" defTabSz="5142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71388" algn="l" defTabSz="5142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28517" algn="l" defTabSz="5142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85646" algn="l" defTabSz="5142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2776" algn="l" defTabSz="5142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99905" algn="l" defTabSz="5142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034" algn="l" defTabSz="5142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Note: this presentation is updated often. Please look for updates in the Partner Portal.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5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Since June 2006, more than 2600 users in 74 countries</a:t>
            </a:r>
            <a:r>
              <a:rPr lang="en-US" sz="1200" baseline="0" dirty="0" smtClean="0"/>
              <a:t> have purchased the enterprise license of Splunk (as of Q1 2011). This includes almost half of the Fortune 100.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aseline="0" dirty="0" smtClean="0"/>
              <a:t>Enterprises, service providers and government agencies in 74 countries use Splunk to improve service levels, reduce IT operations costs, mitigate security risks and drive new levels of operational visibility.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As they gain new visibility into their</a:t>
            </a:r>
            <a:r>
              <a:rPr lang="en-US" sz="1200" baseline="0" dirty="0" smtClean="0"/>
              <a:t> real-time and historical machine data, Splunk’s customers are finding answers and solving the most challenging issues facing IT and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12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b="1"/>
              <a:t>The Splunk architecture scales efficiently to any data volume using commodity hardware.</a:t>
            </a:r>
            <a:r>
              <a:rPr lang="en-US" sz="1300"/>
              <a:t> </a:t>
            </a:r>
          </a:p>
          <a:p>
            <a:endParaRPr lang="en-US" sz="1300"/>
          </a:p>
          <a:p>
            <a:r>
              <a:rPr lang="en-US" sz="1300"/>
              <a:t>Splunk can be downloaded and run on a single server in under 5 minutes. The same software can be scaled out across the largest global infrastructures, indexing tens of terabytes of data a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27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Since June 2006, more than 2600 users in 74 countries</a:t>
            </a:r>
            <a:r>
              <a:rPr lang="en-US" sz="1200" baseline="0" dirty="0" smtClean="0"/>
              <a:t> have purchased the enterprise license of Splunk (as of Q1 2011). This includes almost half of the Fortune 100.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aseline="0" dirty="0" smtClean="0"/>
              <a:t>Enterprises, service providers and government agencies in 74 countries use Splunk to improve service levels, reduce IT operations costs, mitigate security risks and drive new levels of operational visibility.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As they gain new visibility into their</a:t>
            </a:r>
            <a:r>
              <a:rPr lang="en-US" sz="1200" baseline="0" dirty="0" smtClean="0"/>
              <a:t> real-time and historical machine data, Splunk’s customers are finding answers and solving the most challenging issues facing IT and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66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b="1"/>
              <a:t>The Splunk architecture scales efficiently to any data volume using commodity hardware.</a:t>
            </a:r>
            <a:r>
              <a:rPr lang="en-US" sz="1300"/>
              <a:t> </a:t>
            </a:r>
          </a:p>
          <a:p>
            <a:endParaRPr lang="en-US" sz="1300"/>
          </a:p>
          <a:p>
            <a:r>
              <a:rPr lang="en-US" sz="1300"/>
              <a:t>Splunk can be downloaded and run on a single server in under 5 minutes. The same software can be scaled out across the largest global infrastructures, indexing tens of terabytes of data a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62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Since June 2006, more than 2600 users in 74 countries</a:t>
            </a:r>
            <a:r>
              <a:rPr lang="en-US" sz="1200" baseline="0" dirty="0" smtClean="0"/>
              <a:t> have purchased the enterprise license of Splunk (as of Q1 2011). This includes almost half of the Fortune 100.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aseline="0" dirty="0" smtClean="0"/>
              <a:t>Enterprises, service providers and government agencies in 74 countries use Splunk to improve service levels, reduce IT operations costs, mitigate security risks and drive new levels of operational visibility.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As they gain new visibility into their</a:t>
            </a:r>
            <a:r>
              <a:rPr lang="en-US" sz="1200" baseline="0" dirty="0" smtClean="0"/>
              <a:t> real-time and historical machine data, Splunk’s customers are finding answers and solving the most challenging issues facing IT and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71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Since June 2006, more than 2600 users in 74 countries</a:t>
            </a:r>
            <a:r>
              <a:rPr lang="en-US" sz="1200" baseline="0" dirty="0" smtClean="0"/>
              <a:t> have purchased the enterprise license of Splunk (as of Q1 2011). This includes almost half of the Fortune 100.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aseline="0" dirty="0" smtClean="0"/>
              <a:t>Enterprises, service providers and government agencies in 74 countries use Splunk to improve service levels, reduce IT operations costs, mitigate security risks and drive new levels of operational visibility.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As they gain new visibility into their</a:t>
            </a:r>
            <a:r>
              <a:rPr lang="en-US" sz="1200" baseline="0" dirty="0" smtClean="0"/>
              <a:t> real-time and historical machine data, Splunk’s customers are finding answers and solving the most challenging issues facing IT and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00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b="1"/>
              <a:t>The Splunk architecture scales efficiently to any data volume using commodity hardware.</a:t>
            </a:r>
            <a:r>
              <a:rPr lang="en-US" sz="1300"/>
              <a:t> </a:t>
            </a:r>
          </a:p>
          <a:p>
            <a:endParaRPr lang="en-US" sz="1300"/>
          </a:p>
          <a:p>
            <a:r>
              <a:rPr lang="en-US" sz="1300"/>
              <a:t>Splunk can be downloaded and run on a single server in under 5 minutes. The same software can be scaled out across the largest global infrastructures, indexing tens of terabytes of data a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Since June 2006, more than 2600 users in 74 countries</a:t>
            </a:r>
            <a:r>
              <a:rPr lang="en-US" sz="1200" baseline="0" dirty="0" smtClean="0"/>
              <a:t> have purchased the enterprise license of Splunk (as of Q1 2011). This includes almost half of the Fortune 100.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aseline="0" dirty="0" smtClean="0"/>
              <a:t>Enterprises, service providers and government agencies in 74 countries use Splunk to improve service levels, reduce IT operations costs, mitigate security risks and drive new levels of operational visibility.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As they gain new visibility into their</a:t>
            </a:r>
            <a:r>
              <a:rPr lang="en-US" sz="1200" baseline="0" dirty="0" smtClean="0"/>
              <a:t> real-time and historical machine data, Splunk’s customers are finding answers and solving the most challenging issues facing IT and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43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b="1"/>
              <a:t>The Splunk architecture scales efficiently to any data volume using commodity hardware.</a:t>
            </a:r>
            <a:r>
              <a:rPr lang="en-US" sz="1300"/>
              <a:t> </a:t>
            </a:r>
          </a:p>
          <a:p>
            <a:endParaRPr lang="en-US" sz="1300"/>
          </a:p>
          <a:p>
            <a:r>
              <a:rPr lang="en-US" sz="1300"/>
              <a:t>Splunk can be downloaded and run on a single server in under 5 minutes. The same software can be scaled out across the largest global infrastructures, indexing tens of terabytes of data a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19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Since June 2006, more than 2600 users in 74 countries</a:t>
            </a:r>
            <a:r>
              <a:rPr lang="en-US" sz="1200" baseline="0" dirty="0" smtClean="0"/>
              <a:t> have purchased the enterprise license of Splunk (as of Q1 2011). This includes almost half of the Fortune 100.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aseline="0" dirty="0" smtClean="0"/>
              <a:t>Enterprises, service providers and government agencies in 74 countries use Splunk to improve service levels, reduce IT operations costs, mitigate security risks and drive new levels of operational visibility.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As they gain new visibility into their</a:t>
            </a:r>
            <a:r>
              <a:rPr lang="en-US" sz="1200" baseline="0" dirty="0" smtClean="0"/>
              <a:t> real-time and historical machine data, Splunk’s customers are finding answers and solving the most challenging issues facing IT and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4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Since June 2006, more than 2600 users in 74 countries</a:t>
            </a:r>
            <a:r>
              <a:rPr lang="en-US" sz="1200" baseline="0" dirty="0" smtClean="0"/>
              <a:t> have purchased the enterprise license of Splunk (as of Q1 2011). This includes almost half of the Fortune 100.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aseline="0" dirty="0" smtClean="0"/>
              <a:t>Enterprises, service providers and government agencies in 74 countries use Splunk to improve service levels, reduce IT operations costs, mitigate security risks and drive new levels of operational visibility.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As they gain new visibility into their</a:t>
            </a:r>
            <a:r>
              <a:rPr lang="en-US" sz="1200" baseline="0" dirty="0" smtClean="0"/>
              <a:t> real-time and historical machine data, Splunk’s customers are finding answers and solving the most challenging issues facing IT and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88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b="1"/>
              <a:t>The Splunk architecture scales efficiently to any data volume using commodity hardware.</a:t>
            </a:r>
            <a:r>
              <a:rPr lang="en-US" sz="1300"/>
              <a:t> </a:t>
            </a:r>
          </a:p>
          <a:p>
            <a:endParaRPr lang="en-US" sz="1300"/>
          </a:p>
          <a:p>
            <a:r>
              <a:rPr lang="en-US" sz="1300"/>
              <a:t>Splunk can be downloaded and run on a single server in under 5 minutes. The same software can be scaled out across the largest global infrastructures, indexing tens of terabytes of data a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Since June 2006, more than 2600 users in 74 countries</a:t>
            </a:r>
            <a:r>
              <a:rPr lang="en-US" sz="1200" baseline="0" dirty="0" smtClean="0"/>
              <a:t> have purchased the enterprise license of Splunk (as of Q1 2011). This includes almost half of the Fortune 100.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aseline="0" dirty="0" smtClean="0"/>
              <a:t>Enterprises, service providers and government agencies in 74 countries use Splunk to improve service levels, reduce IT operations costs, mitigate security risks and drive new levels of operational visibility.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As they gain new visibility into their</a:t>
            </a:r>
            <a:r>
              <a:rPr lang="en-US" sz="1200" baseline="0" dirty="0" smtClean="0"/>
              <a:t> real-time and historical machine data, Splunk’s customers are finding answers and solving the most challenging issues facing IT and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35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Since June 2006, more than 2600 users in 74 countries</a:t>
            </a:r>
            <a:r>
              <a:rPr lang="en-US" sz="1200" baseline="0" dirty="0" smtClean="0"/>
              <a:t> have purchased the enterprise license of Splunk (as of Q1 2011). This includes almost half of the Fortune 100.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aseline="0" dirty="0" smtClean="0"/>
              <a:t>Enterprises, service providers and government agencies in 74 countries use Splunk to improve service levels, reduce IT operations costs, mitigate security risks and drive new levels of operational visibility.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As they gain new visibility into their</a:t>
            </a:r>
            <a:r>
              <a:rPr lang="en-US" sz="1200" baseline="0" dirty="0" smtClean="0"/>
              <a:t> real-time and historical machine data, Splunk’s customers are finding answers and solving the most challenging issues facing IT and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66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Since June 2006, more than 2600 users in 74 countries</a:t>
            </a:r>
            <a:r>
              <a:rPr lang="en-US" sz="1200" baseline="0" dirty="0" smtClean="0"/>
              <a:t> have purchased the enterprise license of Splunk (as of Q1 2011). This includes almost half of the Fortune 100.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aseline="0" dirty="0" smtClean="0"/>
              <a:t>Enterprises, service providers and government agencies in 74 countries use Splunk to improve service levels, reduce IT operations costs, mitigate security risks and drive new levels of operational visibility.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As they gain new visibility into their</a:t>
            </a:r>
            <a:r>
              <a:rPr lang="en-US" sz="1200" baseline="0" dirty="0" smtClean="0"/>
              <a:t> real-time and historical machine data, Splunk’s customers are finding answers and solving the most challenging issues facing IT and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30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Since June 2006, more than 2600 users in 74 countries</a:t>
            </a:r>
            <a:r>
              <a:rPr lang="en-US" sz="1200" baseline="0" dirty="0" smtClean="0"/>
              <a:t> have purchased the enterprise license of Splunk (as of Q1 2011). This includes almost half of the Fortune 100.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aseline="0" dirty="0" smtClean="0"/>
              <a:t>Enterprises, service providers and government agencies in 74 countries use Splunk to improve service levels, reduce IT operations costs, mitigate security risks and drive new levels of operational visibility.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As they gain new visibility into their</a:t>
            </a:r>
            <a:r>
              <a:rPr lang="en-US" sz="1200" baseline="0" dirty="0" smtClean="0"/>
              <a:t> real-time and historical machine data, Splunk’s customers are finding answers and solving the most challenging issues facing IT and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77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Since June 2006, more than 2600 users in 74 countries</a:t>
            </a:r>
            <a:r>
              <a:rPr lang="en-US" sz="1200" baseline="0" dirty="0" smtClean="0"/>
              <a:t> have purchased the enterprise license of Splunk (as of Q1 2011). This includes almost half of the Fortune 100.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aseline="0" dirty="0" smtClean="0"/>
              <a:t>Enterprises, service providers and government agencies in 74 countries use Splunk to improve service levels, reduce IT operations costs, mitigate security risks and drive new levels of operational visibility.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As they gain new visibility into their</a:t>
            </a:r>
            <a:r>
              <a:rPr lang="en-US" sz="1200" baseline="0" dirty="0" smtClean="0"/>
              <a:t> real-time and historical machine data, Splunk’s customers are finding answers and solving the most challenging issues facing IT and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77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Note: this presentation is updated often. Please look for updates in the Partner Portal.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6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Since June 2006, more than 2600 users in 74 countries</a:t>
            </a:r>
            <a:r>
              <a:rPr lang="en-US" sz="1200" baseline="0" dirty="0" smtClean="0"/>
              <a:t> have purchased the enterprise license of Splunk (as of Q1 2011). This includes almost half of the Fortune 100.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aseline="0" dirty="0" smtClean="0"/>
              <a:t>Enterprises, service providers and government agencies in 74 countries use Splunk to improve service levels, reduce IT operations costs, mitigate security risks and drive new levels of operational visibility.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As they gain new visibility into their</a:t>
            </a:r>
            <a:r>
              <a:rPr lang="en-US" sz="1200" baseline="0" dirty="0" smtClean="0"/>
              <a:t> real-time and historical machine data, Splunk’s customers are finding answers and solving the most challenging issues facing IT and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85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Since June 2006, more than 2600 users in 74 countries</a:t>
            </a:r>
            <a:r>
              <a:rPr lang="en-US" sz="1200" baseline="0" dirty="0" smtClean="0"/>
              <a:t> have purchased the enterprise license of Splunk (as of Q1 2011). This includes almost half of the Fortune 100.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aseline="0" dirty="0" smtClean="0"/>
              <a:t>Enterprises, service providers and government agencies in 74 countries use Splunk to improve service levels, reduce IT operations costs, mitigate security risks and drive new levels of operational visibility.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As they gain new visibility into their</a:t>
            </a:r>
            <a:r>
              <a:rPr lang="en-US" sz="1200" baseline="0" dirty="0" smtClean="0"/>
              <a:t> real-time and historical machine data, Splunk’s customers are finding answers and solving the most challenging issues facing IT and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1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Since June 2006, more than 2600 users in 74 countries</a:t>
            </a:r>
            <a:r>
              <a:rPr lang="en-US" sz="1200" baseline="0" dirty="0" smtClean="0"/>
              <a:t> have purchased the enterprise license of Splunk (as of Q1 2011). This includes almost half of the Fortune 100.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aseline="0" dirty="0" smtClean="0"/>
              <a:t>Enterprises, service providers and government agencies in 74 countries use Splunk to improve service levels, reduce IT operations costs, mitigate security risks and drive new levels of operational visibility.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As they gain new visibility into their</a:t>
            </a:r>
            <a:r>
              <a:rPr lang="en-US" sz="1200" baseline="0" dirty="0" smtClean="0"/>
              <a:t> real-time and historical machine data, Splunk’s customers are finding answers and solving the most challenging issues facing IT and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1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Since June 2006, more than 2600 users in 74 countries</a:t>
            </a:r>
            <a:r>
              <a:rPr lang="en-US" sz="1200" baseline="0" dirty="0" smtClean="0"/>
              <a:t> have purchased the enterprise license of Splunk (as of Q1 2011). This includes almost half of the Fortune 100.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aseline="0" dirty="0" smtClean="0"/>
              <a:t>Enterprises, service providers and government agencies in 74 countries use Splunk to improve service levels, reduce IT operations costs, mitigate security risks and drive new levels of operational visibility.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As they gain new visibility into their</a:t>
            </a:r>
            <a:r>
              <a:rPr lang="en-US" sz="1200" baseline="0" dirty="0" smtClean="0"/>
              <a:t> real-time and historical machine data, Splunk’s customers are finding answers and solving the most challenging issues facing IT and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b="1"/>
              <a:t>The Splunk architecture scales efficiently to any data volume using commodity hardware.</a:t>
            </a:r>
            <a:r>
              <a:rPr lang="en-US" sz="1300"/>
              <a:t> </a:t>
            </a:r>
          </a:p>
          <a:p>
            <a:endParaRPr lang="en-US" sz="1300"/>
          </a:p>
          <a:p>
            <a:r>
              <a:rPr lang="en-US" sz="1300"/>
              <a:t>Splunk can be downloaded and run on a single server in under 5 minutes. The same software can be scaled out across the largest global infrastructures, indexing tens of terabytes of data a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62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Since June 2006, more than 2600 users in 74 countries</a:t>
            </a:r>
            <a:r>
              <a:rPr lang="en-US" sz="1200" baseline="0" dirty="0" smtClean="0"/>
              <a:t> have purchased the enterprise license of Splunk (as of Q1 2011). This includes almost half of the Fortune 100.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aseline="0" dirty="0" smtClean="0"/>
              <a:t>Enterprises, service providers and government agencies in 74 countries use Splunk to improve service levels, reduce IT operations costs, mitigate security risks and drive new levels of operational visibility.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As they gain new visibility into their</a:t>
            </a:r>
            <a:r>
              <a:rPr lang="en-US" sz="1200" baseline="0" dirty="0" smtClean="0"/>
              <a:t> real-time and historical machine data, Splunk’s customers are finding answers and solving the most challenging issues facing IT and the business.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15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b="1"/>
              <a:t>The Splunk architecture scales efficiently to any data volume using commodity hardware.</a:t>
            </a:r>
            <a:r>
              <a:rPr lang="en-US" sz="1300"/>
              <a:t> </a:t>
            </a:r>
          </a:p>
          <a:p>
            <a:endParaRPr lang="en-US" sz="1300"/>
          </a:p>
          <a:p>
            <a:r>
              <a:rPr lang="en-US" sz="1300"/>
              <a:t>Splunk can be downloaded and run on a single server in under 5 minutes. The same software can be scaled out across the largest global infrastructures, indexing tens of terabytes of data a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7D8F-2101-4538-B4F2-6EE5F60E73D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6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386308" y="2014538"/>
            <a:ext cx="3071959" cy="1102816"/>
          </a:xfrm>
          <a:prstGeom prst="rect">
            <a:avLst/>
          </a:prstGeom>
        </p:spPr>
        <p:txBody>
          <a:bodyPr lIns="51426" tIns="25713" rIns="51426" bIns="25713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1721"/>
            <a:ext cx="9144000" cy="3865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7CC8FC-DC84-4CE8-AADD-ED05D9A2A5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al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green_information_bkg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6"/>
          <a:stretch>
            <a:fillRect/>
          </a:stretch>
        </p:blipFill>
        <p:spPr bwMode="gray">
          <a:xfrm>
            <a:off x="-14286" y="926501"/>
            <a:ext cx="9158286" cy="38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7CC8FC-DC84-4CE8-AADD-ED05D9A2A5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oal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splunkslide[1]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919551"/>
            <a:ext cx="9144000" cy="384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7CC8FC-DC84-4CE8-AADD-ED05D9A2A5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ctr">
              <a:defRPr sz="35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90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1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3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87"/>
            <a:ext cx="91440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 bwMode="gray">
          <a:xfrm>
            <a:off x="457201" y="1639661"/>
            <a:ext cx="4019133" cy="2954962"/>
          </a:xfrm>
        </p:spPr>
        <p:txBody>
          <a:bodyPr/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 sz="2100">
                <a:solidFill>
                  <a:schemeClr val="tx1"/>
                </a:solidFill>
              </a:defRPr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12462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>
                <a:solidFill>
                  <a:schemeClr val="tx1"/>
                </a:solidFill>
              </a:defRPr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226721" marR="0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>
                <a:solidFill>
                  <a:schemeClr val="tx1"/>
                </a:solidFill>
              </a:defRPr>
            </a:lvl5pPr>
          </a:lstStyle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543722" marR="0" lvl="1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12462" marR="0" lvl="2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8517" marR="0" lvl="3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226721" marR="0" lvl="4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 bwMode="gray">
          <a:xfrm>
            <a:off x="4626869" y="1639661"/>
            <a:ext cx="4019133" cy="2954962"/>
          </a:xfrm>
        </p:spPr>
        <p:txBody>
          <a:bodyPr/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12462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>
                <a:solidFill>
                  <a:schemeClr val="tx1"/>
                </a:solidFill>
              </a:defRPr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226721" marR="0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>
                <a:solidFill>
                  <a:schemeClr val="tx1"/>
                </a:solidFill>
              </a:defRPr>
            </a:lvl5pPr>
          </a:lstStyle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543722" marR="0" lvl="1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12462" marR="0" lvl="2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8517" marR="0" lvl="3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226721" marR="0" lvl="4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ext a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2953419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>
            <a:spLocks noGrp="1"/>
          </p:cNvSpPr>
          <p:nvPr>
            <p:ph type="title"/>
          </p:nvPr>
        </p:nvSpPr>
        <p:spPr bwMode="gray">
          <a:xfrm>
            <a:off x="4637269" y="1605001"/>
            <a:ext cx="4252088" cy="1887199"/>
          </a:xfrm>
          <a:prstGeom prst="rect">
            <a:avLst/>
          </a:prstGeom>
        </p:spPr>
        <p:txBody>
          <a:bodyPr/>
          <a:lstStyle>
            <a:lvl1pPr algn="l">
              <a:defRPr kumimoji="0" lang="en-US" b="0" i="0" u="none" strike="noStrike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250900" y="-91143"/>
            <a:ext cx="8635950" cy="684311"/>
          </a:xfrm>
          <a:prstGeom prst="rect">
            <a:avLst/>
          </a:prstGeom>
        </p:spPr>
        <p:txBody>
          <a:bodyPr vert="horz" lIns="51389" tIns="25694" rIns="51389" bIns="25694" rtlCol="0" anchor="ctr">
            <a:noAutofit/>
          </a:bodyPr>
          <a:lstStyle>
            <a:lvl1pPr>
              <a:defRPr sz="3700" spc="-112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8"/>
          <p:cNvSpPr>
            <a:spLocks noGrp="1"/>
          </p:cNvSpPr>
          <p:nvPr>
            <p:ph type="sldNum" sz="quarter" idx="10"/>
          </p:nvPr>
        </p:nvSpPr>
        <p:spPr bwMode="gray">
          <a:xfrm>
            <a:off x="4377798" y="4783634"/>
            <a:ext cx="385725" cy="257175"/>
          </a:xfrm>
          <a:prstGeom prst="rect">
            <a:avLst/>
          </a:prstGeom>
        </p:spPr>
        <p:txBody>
          <a:bodyPr vert="horz" lIns="51389" tIns="25694" rIns="51389" bIns="25694" rtlCol="0" anchor="ctr"/>
          <a:lstStyle>
            <a:lvl1pPr algn="ctr" defTabSz="45679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94D83BD-6FA4-4D5B-A81F-68F5E0EBB4BB}" type="slidenum">
              <a:rPr lang="en-US">
                <a:solidFill>
                  <a:srgbClr val="FFFFFF"/>
                </a:solidFill>
                <a:latin typeface="Calibri"/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998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1640552"/>
            <a:ext cx="7148617" cy="1928813"/>
          </a:xfrm>
          <a:prstGeom prst="rect">
            <a:avLst/>
          </a:prstGeom>
          <a:solidFill>
            <a:srgbClr val="434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anchor="ctr"/>
          <a:lstStyle/>
          <a:p>
            <a:pPr algn="ctr">
              <a:defRPr/>
            </a:pPr>
            <a:endParaRPr lang="it-IT" dirty="0"/>
          </a:p>
        </p:txBody>
      </p:sp>
      <p:pic>
        <p:nvPicPr>
          <p:cNvPr id="5" name="Picture 2" descr="C:\Documents and Settings\escarpato\Desktop\CISCO - Wind GRMCS\immagini\videosorveglianza_000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15376" y="1640552"/>
            <a:ext cx="1928624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59545" y="1787764"/>
            <a:ext cx="3071959" cy="1681865"/>
          </a:xfrm>
          <a:prstGeom prst="rect">
            <a:avLst/>
          </a:prstGeom>
        </p:spPr>
        <p:txBody>
          <a:bodyPr lIns="51426" tIns="25713" rIns="51426" bIns="25713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5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900" y="792690"/>
            <a:ext cx="8635950" cy="3704518"/>
          </a:xfrm>
          <a:prstGeom prst="rect">
            <a:avLst/>
          </a:prstGeom>
        </p:spPr>
        <p:txBody>
          <a:bodyPr vert="horz" lIns="51389" tIns="25694" rIns="51389" bIns="25694"/>
          <a:lstStyle>
            <a:lvl1pPr marL="255251" indent="-255251">
              <a:buClr>
                <a:schemeClr val="bg1"/>
              </a:buClr>
              <a:buSzPct val="100000"/>
              <a:buFontTx/>
              <a:buBlip>
                <a:blip r:embed="rId2"/>
              </a:buBlip>
              <a:defRPr sz="2700" spc="-112">
                <a:solidFill>
                  <a:schemeClr val="bg1"/>
                </a:solidFill>
                <a:latin typeface="Calibri"/>
              </a:defRPr>
            </a:lvl1pPr>
            <a:lvl2pPr marL="414112" indent="-123163">
              <a:buClr>
                <a:srgbClr val="62983E"/>
              </a:buClr>
              <a:buSzPct val="75000"/>
              <a:buFont typeface="Wingdings" charset="2"/>
              <a:buChar char="ü"/>
              <a:defRPr spc="-112">
                <a:solidFill>
                  <a:schemeClr val="bg1"/>
                </a:solidFill>
                <a:latin typeface="Calibri"/>
              </a:defRPr>
            </a:lvl2pPr>
            <a:lvl3pPr>
              <a:buClr>
                <a:srgbClr val="62983E"/>
              </a:buClr>
              <a:defRPr spc="-112">
                <a:solidFill>
                  <a:schemeClr val="bg1"/>
                </a:solidFill>
                <a:latin typeface="Calibri"/>
              </a:defRPr>
            </a:lvl3pPr>
            <a:lvl4pPr>
              <a:buClr>
                <a:srgbClr val="62983E"/>
              </a:buClr>
              <a:defRPr spc="-112">
                <a:solidFill>
                  <a:schemeClr val="bg1"/>
                </a:solidFill>
                <a:latin typeface="Calibri"/>
              </a:defRPr>
            </a:lvl4pPr>
            <a:lvl5pPr>
              <a:buClr>
                <a:srgbClr val="62983E"/>
              </a:buClr>
              <a:defRPr spc="-112">
                <a:solidFill>
                  <a:schemeClr val="bg1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6"/>
          <p:cNvSpPr>
            <a:spLocks noGrp="1"/>
          </p:cNvSpPr>
          <p:nvPr>
            <p:ph type="title"/>
          </p:nvPr>
        </p:nvSpPr>
        <p:spPr>
          <a:xfrm>
            <a:off x="250900" y="-91143"/>
            <a:ext cx="8635950" cy="684311"/>
          </a:xfrm>
          <a:prstGeom prst="rect">
            <a:avLst/>
          </a:prstGeom>
        </p:spPr>
        <p:txBody>
          <a:bodyPr vert="horz" lIns="51389" tIns="25694" rIns="51389" bIns="25694" rtlCol="0" anchor="ctr">
            <a:noAutofit/>
          </a:bodyPr>
          <a:lstStyle>
            <a:lvl1pPr>
              <a:defRPr sz="3700" spc="-112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4377798" y="4783634"/>
            <a:ext cx="385725" cy="257175"/>
          </a:xfrm>
          <a:prstGeom prst="rect">
            <a:avLst/>
          </a:prstGeom>
        </p:spPr>
        <p:txBody>
          <a:bodyPr vert="horz" lIns="51389" tIns="25694" rIns="51389" bIns="25694" rtlCol="0" anchor="ctr"/>
          <a:lstStyle>
            <a:lvl1pPr algn="ctr" defTabSz="45679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EEB843F-2821-4701-9D40-7F1D239CB8D0}" type="slidenum">
              <a:rPr lang="en-US">
                <a:solidFill>
                  <a:srgbClr val="FFFFFF"/>
                </a:solidFill>
                <a:latin typeface="Calibri"/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9401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p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902" y="792690"/>
            <a:ext cx="4346296" cy="3704518"/>
          </a:xfrm>
          <a:prstGeom prst="rect">
            <a:avLst/>
          </a:prstGeom>
        </p:spPr>
        <p:txBody>
          <a:bodyPr vert="horz" lIns="51389" tIns="25694" rIns="51389" bIns="25694"/>
          <a:lstStyle>
            <a:lvl1pPr marL="0" indent="0">
              <a:buClr>
                <a:schemeClr val="bg1"/>
              </a:buClr>
              <a:buFontTx/>
              <a:buNone/>
              <a:defRPr sz="2500" spc="-112">
                <a:solidFill>
                  <a:srgbClr val="000000"/>
                </a:solidFill>
                <a:latin typeface="Calibri"/>
              </a:defRPr>
            </a:lvl1pPr>
            <a:lvl2pPr marL="193670" indent="-193670">
              <a:buSzPct val="80000"/>
              <a:buFontTx/>
              <a:buBlip>
                <a:blip r:embed="rId2"/>
              </a:buBlip>
              <a:defRPr sz="2000" spc="-112">
                <a:solidFill>
                  <a:srgbClr val="000000"/>
                </a:solidFill>
                <a:latin typeface="Calibri"/>
              </a:defRPr>
            </a:lvl2pPr>
            <a:lvl3pPr>
              <a:buClr>
                <a:srgbClr val="62983E"/>
              </a:buClr>
              <a:buFont typeface="Wingdings" charset="2"/>
              <a:buChar char="ü"/>
              <a:defRPr spc="-112">
                <a:solidFill>
                  <a:srgbClr val="000000"/>
                </a:solidFill>
                <a:latin typeface="Calibri"/>
              </a:defRPr>
            </a:lvl3pPr>
            <a:lvl4pPr>
              <a:buClr>
                <a:srgbClr val="62983E"/>
              </a:buClr>
              <a:defRPr spc="-112">
                <a:solidFill>
                  <a:srgbClr val="000000"/>
                </a:solidFill>
                <a:latin typeface="Calibri"/>
              </a:defRPr>
            </a:lvl4pPr>
            <a:lvl5pPr>
              <a:buClr>
                <a:srgbClr val="62983E"/>
              </a:buClr>
              <a:defRPr spc="-112">
                <a:solidFill>
                  <a:srgbClr val="000000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6"/>
          <p:cNvSpPr>
            <a:spLocks noGrp="1"/>
          </p:cNvSpPr>
          <p:nvPr>
            <p:ph type="title"/>
          </p:nvPr>
        </p:nvSpPr>
        <p:spPr>
          <a:xfrm>
            <a:off x="250900" y="-91143"/>
            <a:ext cx="8635950" cy="684311"/>
          </a:xfrm>
          <a:prstGeom prst="rect">
            <a:avLst/>
          </a:prstGeom>
        </p:spPr>
        <p:txBody>
          <a:bodyPr vert="horz" lIns="51389" tIns="25694" rIns="51389" bIns="25694" rtlCol="0" anchor="ctr">
            <a:noAutofit/>
          </a:bodyPr>
          <a:lstStyle>
            <a:lvl1pPr>
              <a:defRPr sz="4000" spc="-112" baseline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11"/>
          </p:nvPr>
        </p:nvSpPr>
        <p:spPr bwMode="gray">
          <a:xfrm>
            <a:off x="4377798" y="4783634"/>
            <a:ext cx="385725" cy="257175"/>
          </a:xfrm>
          <a:prstGeom prst="rect">
            <a:avLst/>
          </a:prstGeom>
        </p:spPr>
        <p:txBody>
          <a:bodyPr vert="horz" lIns="51389" tIns="25694" rIns="51389" bIns="25694" rtlCol="0" anchor="ctr"/>
          <a:lstStyle>
            <a:lvl1pPr algn="ctr" defTabSz="45679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8958117-BA04-400F-87BE-9C9FDE681905}" type="slidenum">
              <a:rPr lang="en-US">
                <a:solidFill>
                  <a:srgbClr val="FFFFFF"/>
                </a:solidFill>
                <a:latin typeface="Calibri"/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285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58683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56" y="206276"/>
            <a:ext cx="8229689" cy="857250"/>
          </a:xfrm>
          <a:prstGeom prst="rect">
            <a:avLst/>
          </a:prstGeom>
        </p:spPr>
        <p:txBody>
          <a:bodyPr lIns="51426" tIns="25713" rIns="51426" bIns="2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56" y="1200150"/>
            <a:ext cx="8229689" cy="3394175"/>
          </a:xfrm>
          <a:prstGeom prst="rect">
            <a:avLst/>
          </a:prstGeom>
        </p:spPr>
        <p:txBody>
          <a:bodyPr lIns="51426" tIns="25713" rIns="51426" bIns="257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56" y="4683621"/>
            <a:ext cx="2133987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606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464" y="4657725"/>
            <a:ext cx="2895615" cy="357188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 defTabSz="4560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smtClean="0">
                <a:solidFill>
                  <a:srgbClr val="FFFFFF"/>
                </a:solidFill>
                <a:latin typeface="Arial" charset="0"/>
              </a:rPr>
              <a:t>The Computer Forensics Show </a:t>
            </a: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1548" y="4783455"/>
            <a:ext cx="385725" cy="25717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 defTabSz="456060" fontAlgn="base">
              <a:spcBef>
                <a:spcPct val="0"/>
              </a:spcBef>
              <a:spcAft>
                <a:spcPct val="0"/>
              </a:spcAft>
              <a:defRPr/>
            </a:pPr>
            <a:fld id="{EDBA9732-3133-AA4F-A45D-D9947C97E5E7}" type="slidenum">
              <a:rPr lang="en-US" sz="1800" smtClean="0">
                <a:solidFill>
                  <a:srgbClr val="FFFFFF"/>
                </a:solidFill>
                <a:latin typeface="Arial" charset="0"/>
              </a:rPr>
              <a:pPr defTabSz="4560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72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8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gray">
          <a:xfrm>
            <a:off x="457201" y="1027340"/>
            <a:ext cx="8229600" cy="3567283"/>
          </a:xfrm>
        </p:spPr>
        <p:txBody>
          <a:bodyPr/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>
                <a:solidFill>
                  <a:schemeClr val="bg1"/>
                </a:solidFill>
              </a:defRPr>
            </a:lvl2pPr>
            <a:lvl3pPr marL="671393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>
                <a:solidFill>
                  <a:schemeClr val="bg1"/>
                </a:solidFill>
              </a:defRPr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bg1"/>
                </a:solidFill>
              </a:defRPr>
            </a:lvl4pPr>
            <a:lvl5pPr marL="1226721" marR="0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>
                <a:solidFill>
                  <a:schemeClr val="bg1"/>
                </a:solidFill>
              </a:defRPr>
            </a:lvl5pPr>
          </a:lstStyle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543722" marR="0" lvl="1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12462" marR="0" lvl="2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8517" marR="0" lvl="3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5338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3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0" y="771825"/>
            <a:ext cx="9144000" cy="43538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5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99714" y="911722"/>
            <a:ext cx="8134777" cy="54414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03224" y="1392699"/>
            <a:ext cx="3746569" cy="3394472"/>
          </a:xfrm>
        </p:spPr>
        <p:txBody>
          <a:bodyPr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6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a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675260" y="911722"/>
            <a:ext cx="3277375" cy="76195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68667" y="1630824"/>
            <a:ext cx="3746569" cy="2886748"/>
          </a:xfrm>
        </p:spPr>
        <p:txBody>
          <a:bodyPr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4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>
            <a:spLocks noGrp="1"/>
          </p:cNvSpPr>
          <p:nvPr>
            <p:ph type="title"/>
          </p:nvPr>
        </p:nvSpPr>
        <p:spPr bwMode="gray">
          <a:xfrm>
            <a:off x="4637269" y="1605001"/>
            <a:ext cx="4252088" cy="1887199"/>
          </a:xfrm>
          <a:prstGeom prst="rect">
            <a:avLst/>
          </a:prstGeom>
        </p:spPr>
        <p:txBody>
          <a:bodyPr/>
          <a:lstStyle>
            <a:lvl1pPr algn="l">
              <a:defRPr kumimoji="0" lang="en-US" b="0" i="0" u="none" strike="noStrike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1721"/>
            <a:ext cx="9144000" cy="3865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4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al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green_information_bkg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6"/>
          <a:stretch>
            <a:fillRect/>
          </a:stretch>
        </p:blipFill>
        <p:spPr bwMode="gray">
          <a:xfrm>
            <a:off x="-14286" y="926501"/>
            <a:ext cx="9158286" cy="38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7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oal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splunkslide[1]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919551"/>
            <a:ext cx="9144000" cy="384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46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ctr">
              <a:defRPr sz="35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90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1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3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7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87"/>
            <a:ext cx="91440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 bwMode="gray">
          <a:xfrm>
            <a:off x="457201" y="1639661"/>
            <a:ext cx="4019133" cy="2954962"/>
          </a:xfrm>
        </p:spPr>
        <p:txBody>
          <a:bodyPr/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 sz="2100">
                <a:solidFill>
                  <a:schemeClr val="tx1"/>
                </a:solidFill>
              </a:defRPr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12462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>
                <a:solidFill>
                  <a:schemeClr val="tx1"/>
                </a:solidFill>
              </a:defRPr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226721" marR="0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>
                <a:solidFill>
                  <a:schemeClr val="tx1"/>
                </a:solidFill>
              </a:defRPr>
            </a:lvl5pPr>
          </a:lstStyle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543722" marR="0" lvl="1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12462" marR="0" lvl="2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8517" marR="0" lvl="3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226721" marR="0" lvl="4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 bwMode="gray">
          <a:xfrm>
            <a:off x="4626869" y="1639661"/>
            <a:ext cx="4019133" cy="2954962"/>
          </a:xfrm>
        </p:spPr>
        <p:txBody>
          <a:bodyPr/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12462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>
                <a:solidFill>
                  <a:schemeClr val="tx1"/>
                </a:solidFill>
              </a:defRPr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226721" marR="0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>
                <a:solidFill>
                  <a:schemeClr val="tx1"/>
                </a:solidFill>
              </a:defRPr>
            </a:lvl5pPr>
          </a:lstStyle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543722" marR="0" lvl="1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12462" marR="0" lvl="2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8517" marR="0" lvl="3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226721" marR="0" lvl="4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9310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3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ext a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2953419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5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386308" y="2014538"/>
            <a:ext cx="3071959" cy="110281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1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7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gray">
          <a:xfrm>
            <a:off x="457201" y="1027340"/>
            <a:ext cx="8229600" cy="3567283"/>
          </a:xfrm>
        </p:spPr>
        <p:txBody>
          <a:bodyPr/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>
                <a:solidFill>
                  <a:schemeClr val="bg1"/>
                </a:solidFill>
              </a:defRPr>
            </a:lvl2pPr>
            <a:lvl3pPr marL="671393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>
                <a:solidFill>
                  <a:schemeClr val="bg1"/>
                </a:solidFill>
              </a:defRPr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bg1"/>
                </a:solidFill>
              </a:defRPr>
            </a:lvl4pPr>
            <a:lvl5pPr marL="1226721" marR="0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>
                <a:solidFill>
                  <a:schemeClr val="bg1"/>
                </a:solidFill>
              </a:defRPr>
            </a:lvl5pPr>
          </a:lstStyle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543722" marR="0" lvl="1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12462" marR="0" lvl="2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8517" marR="0" lvl="3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2684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4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0" y="771825"/>
            <a:ext cx="9144000" cy="43538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2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99714" y="911722"/>
            <a:ext cx="8134777" cy="54414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03224" y="1392699"/>
            <a:ext cx="3746569" cy="3394472"/>
          </a:xfrm>
        </p:spPr>
        <p:txBody>
          <a:bodyPr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6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a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675260" y="911722"/>
            <a:ext cx="3277375" cy="76195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68667" y="1630824"/>
            <a:ext cx="3746569" cy="2886748"/>
          </a:xfrm>
        </p:spPr>
        <p:txBody>
          <a:bodyPr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05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1721"/>
            <a:ext cx="9144000" cy="3865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al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green_information_bkg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6"/>
          <a:stretch>
            <a:fillRect/>
          </a:stretch>
        </p:blipFill>
        <p:spPr bwMode="gray">
          <a:xfrm>
            <a:off x="-14286" y="926501"/>
            <a:ext cx="9158286" cy="38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oal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splunkslide[1]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919551"/>
            <a:ext cx="9144000" cy="384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7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ctr">
              <a:defRPr sz="35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90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1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3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6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87"/>
            <a:ext cx="91440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 bwMode="gray">
          <a:xfrm>
            <a:off x="457201" y="1639661"/>
            <a:ext cx="4019133" cy="2954962"/>
          </a:xfrm>
        </p:spPr>
        <p:txBody>
          <a:bodyPr/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 sz="2100">
                <a:solidFill>
                  <a:schemeClr val="tx1"/>
                </a:solidFill>
              </a:defRPr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12462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>
                <a:solidFill>
                  <a:schemeClr val="tx1"/>
                </a:solidFill>
              </a:defRPr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226721" marR="0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>
                <a:solidFill>
                  <a:schemeClr val="tx1"/>
                </a:solidFill>
              </a:defRPr>
            </a:lvl5pPr>
          </a:lstStyle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543722" marR="0" lvl="1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12462" marR="0" lvl="2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8517" marR="0" lvl="3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226721" marR="0" lvl="4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 bwMode="gray">
          <a:xfrm>
            <a:off x="4626869" y="1639661"/>
            <a:ext cx="4019133" cy="2954962"/>
          </a:xfrm>
        </p:spPr>
        <p:txBody>
          <a:bodyPr/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12462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>
                <a:solidFill>
                  <a:schemeClr val="tx1"/>
                </a:solidFill>
              </a:defRPr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226721" marR="0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>
                <a:solidFill>
                  <a:schemeClr val="tx1"/>
                </a:solidFill>
              </a:defRPr>
            </a:lvl5pPr>
          </a:lstStyle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543722" marR="0" lvl="1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12462" marR="0" lvl="2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8517" marR="0" lvl="3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226721" marR="0" lvl="4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272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gray">
          <a:xfrm>
            <a:off x="457201" y="1027340"/>
            <a:ext cx="8229600" cy="3567283"/>
          </a:xfrm>
        </p:spPr>
        <p:txBody>
          <a:bodyPr/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>
                <a:solidFill>
                  <a:schemeClr val="bg1"/>
                </a:solidFill>
              </a:defRPr>
            </a:lvl2pPr>
            <a:lvl3pPr marL="671393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>
                <a:solidFill>
                  <a:schemeClr val="bg1"/>
                </a:solidFill>
              </a:defRPr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bg1"/>
                </a:solidFill>
              </a:defRPr>
            </a:lvl4pPr>
            <a:lvl5pPr marL="1226721" marR="0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>
                <a:solidFill>
                  <a:schemeClr val="bg1"/>
                </a:solidFill>
              </a:defRPr>
            </a:lvl5pPr>
          </a:lstStyle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543722" marR="0" lvl="1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12462" marR="0" lvl="2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8517" marR="0" lvl="3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3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1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ext a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2953419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7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386308" y="2014538"/>
            <a:ext cx="3071959" cy="110281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8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0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gray">
          <a:xfrm>
            <a:off x="457201" y="1027340"/>
            <a:ext cx="8229600" cy="3567283"/>
          </a:xfrm>
        </p:spPr>
        <p:txBody>
          <a:bodyPr/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>
                <a:solidFill>
                  <a:schemeClr val="bg1"/>
                </a:solidFill>
              </a:defRPr>
            </a:lvl2pPr>
            <a:lvl3pPr marL="671393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>
                <a:solidFill>
                  <a:schemeClr val="bg1"/>
                </a:solidFill>
              </a:defRPr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bg1"/>
                </a:solidFill>
              </a:defRPr>
            </a:lvl4pPr>
            <a:lvl5pPr marL="1226721" marR="0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>
                <a:solidFill>
                  <a:schemeClr val="bg1"/>
                </a:solidFill>
              </a:defRPr>
            </a:lvl5pPr>
          </a:lstStyle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543722" marR="0" lvl="1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12462" marR="0" lvl="2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8517" marR="0" lvl="3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6922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6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0" y="771825"/>
            <a:ext cx="9144000" cy="43538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99714" y="911722"/>
            <a:ext cx="8134777" cy="54414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03224" y="1392699"/>
            <a:ext cx="3746569" cy="3394472"/>
          </a:xfrm>
        </p:spPr>
        <p:txBody>
          <a:bodyPr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7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a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675260" y="911722"/>
            <a:ext cx="3277375" cy="76195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68667" y="1630824"/>
            <a:ext cx="3746569" cy="2886748"/>
          </a:xfrm>
        </p:spPr>
        <p:txBody>
          <a:bodyPr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9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1721"/>
            <a:ext cx="9144000" cy="3865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09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al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green_information_bkg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6"/>
          <a:stretch>
            <a:fillRect/>
          </a:stretch>
        </p:blipFill>
        <p:spPr bwMode="gray">
          <a:xfrm>
            <a:off x="-14286" y="926501"/>
            <a:ext cx="9158286" cy="38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2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oal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splunkslide[1]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919551"/>
            <a:ext cx="9144000" cy="384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9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ctr">
              <a:defRPr sz="35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90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1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3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5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87"/>
            <a:ext cx="91440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 bwMode="gray">
          <a:xfrm>
            <a:off x="457201" y="1639661"/>
            <a:ext cx="4019133" cy="2954962"/>
          </a:xfrm>
        </p:spPr>
        <p:txBody>
          <a:bodyPr/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 sz="2100">
                <a:solidFill>
                  <a:schemeClr val="tx1"/>
                </a:solidFill>
              </a:defRPr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12462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>
                <a:solidFill>
                  <a:schemeClr val="tx1"/>
                </a:solidFill>
              </a:defRPr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226721" marR="0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>
                <a:solidFill>
                  <a:schemeClr val="tx1"/>
                </a:solidFill>
              </a:defRPr>
            </a:lvl5pPr>
          </a:lstStyle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543722" marR="0" lvl="1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12462" marR="0" lvl="2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8517" marR="0" lvl="3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226721" marR="0" lvl="4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 bwMode="gray">
          <a:xfrm>
            <a:off x="4626869" y="1639661"/>
            <a:ext cx="4019133" cy="2954962"/>
          </a:xfrm>
        </p:spPr>
        <p:txBody>
          <a:bodyPr/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12462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>
                <a:solidFill>
                  <a:schemeClr val="tx1"/>
                </a:solidFill>
              </a:defRPr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226721" marR="0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>
                <a:solidFill>
                  <a:schemeClr val="tx1"/>
                </a:solidFill>
              </a:defRPr>
            </a:lvl5pPr>
          </a:lstStyle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543722" marR="0" lvl="1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12462" marR="0" lvl="2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8517" marR="0" lvl="3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226721" marR="0" lvl="4" indent="-168741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Wingdings 3" pitchFamily="18" charset="2"/>
              <a:buChar char="ê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43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2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2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ext a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2953419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386308" y="2014538"/>
            <a:ext cx="3071959" cy="110281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3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0" y="771825"/>
            <a:ext cx="9144000" cy="43538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99714" y="911722"/>
            <a:ext cx="8134777" cy="54414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03224" y="1392699"/>
            <a:ext cx="3746569" cy="3394472"/>
          </a:xfrm>
        </p:spPr>
        <p:txBody>
          <a:bodyPr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a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8FC-DC84-4CE8-AADD-ED05D9A2A54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675260" y="911722"/>
            <a:ext cx="3277375" cy="76195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68667" y="1630824"/>
            <a:ext cx="3746569" cy="2886748"/>
          </a:xfrm>
        </p:spPr>
        <p:txBody>
          <a:bodyPr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>
          <a:xfrm>
            <a:off x="0" y="4769325"/>
            <a:ext cx="9144000" cy="374176"/>
          </a:xfrm>
          <a:prstGeom prst="rect">
            <a:avLst/>
          </a:prstGeom>
          <a:gradFill>
            <a:gsLst>
              <a:gs pos="0">
                <a:srgbClr val="C7D3EE"/>
              </a:gs>
              <a:gs pos="100000">
                <a:srgbClr val="161631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it-I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1671" y="4824256"/>
            <a:ext cx="2133987" cy="273248"/>
          </a:xfrm>
          <a:prstGeom prst="rect">
            <a:avLst/>
          </a:prstGeom>
        </p:spPr>
        <p:txBody>
          <a:bodyPr vert="horz" wrap="square" lIns="51426" tIns="25713" rIns="51426" bIns="25713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171730"/>
                </a:solidFill>
              </a:defRPr>
            </a:lvl1pPr>
          </a:lstStyle>
          <a:p>
            <a:pPr defTabSz="456226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Arial" charset="0"/>
              <a:ea typeface="ヒラギノ角ゴ ProN W3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0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514259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7" indent="-192847" algn="l" defTabSz="51425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35" indent="-160706" algn="l" defTabSz="51425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23" indent="-128565" algn="l" defTabSz="51425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9952" indent="-128565" algn="l" defTabSz="514259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082" indent="-128565" algn="l" defTabSz="514259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211" indent="-128565" algn="l" defTabSz="51425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340" indent="-128565" algn="l" defTabSz="51425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470" indent="-128565" algn="l" defTabSz="51425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599" indent="-128565" algn="l" defTabSz="51425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29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388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17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646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776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905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034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>
          <a:xfrm>
            <a:off x="0" y="4769325"/>
            <a:ext cx="9144000" cy="374176"/>
          </a:xfrm>
          <a:prstGeom prst="rect">
            <a:avLst/>
          </a:prstGeom>
          <a:gradFill>
            <a:gsLst>
              <a:gs pos="0">
                <a:srgbClr val="C7D3EE"/>
              </a:gs>
              <a:gs pos="100000">
                <a:srgbClr val="161631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it-IT"/>
          </a:p>
        </p:txBody>
      </p:sp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156" y="206276"/>
            <a:ext cx="822968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26" tIns="25713" rIns="51426" bIns="2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0248" y="4824255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ctr">
              <a:defRPr sz="700">
                <a:solidFill>
                  <a:schemeClr val="bg1"/>
                </a:solidFill>
                <a:cs typeface="ヒラギノ角ゴ ProN W3" charset="-128"/>
              </a:defRPr>
            </a:lvl1pPr>
          </a:lstStyle>
          <a:p>
            <a:pPr algn="l" defTabSz="4562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latin typeface="Arial" charset="0"/>
                <a:ea typeface="ヒラギノ角ゴ ProN W3" charset="-128"/>
              </a:rPr>
              <a:t>© Copyright 2012 – Company Confidential</a:t>
            </a:r>
            <a:endParaRPr lang="en-US">
              <a:latin typeface="Arial" charset="0"/>
              <a:ea typeface="ヒラギノ角ゴ ProN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5667" y="4812916"/>
            <a:ext cx="2133987" cy="273248"/>
          </a:xfrm>
          <a:prstGeom prst="rect">
            <a:avLst/>
          </a:prstGeom>
        </p:spPr>
        <p:txBody>
          <a:bodyPr vert="horz" wrap="square" lIns="51426" tIns="25713" rIns="51426" bIns="25713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pPr defTabSz="456226" fontAlgn="base">
              <a:spcBef>
                <a:spcPct val="0"/>
              </a:spcBef>
              <a:spcAft>
                <a:spcPct val="0"/>
              </a:spcAft>
            </a:pPr>
            <a:fld id="{826E7CB4-5956-4496-80EB-07447AFAE679}" type="slidenum">
              <a:rPr lang="en-US" smtClean="0">
                <a:latin typeface="Arial" charset="0"/>
                <a:ea typeface="ヒラギノ角ゴ ProN W3" charset="-128"/>
              </a:rPr>
              <a:pPr defTabSz="456226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smtClean="0">
              <a:latin typeface="Arial" charset="0"/>
              <a:ea typeface="ヒラギノ角ゴ ProN W3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257129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257129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257129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257129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257129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257129" algn="ctr" defTabSz="257129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514259" algn="ctr" defTabSz="257129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771388" algn="ctr" defTabSz="257129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028517" algn="ctr" defTabSz="257129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92847" indent="-192847" algn="l" defTabSz="25712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417835" indent="-160706" algn="l" defTabSz="25712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42823" indent="-128565" algn="l" defTabSz="25712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899952" indent="-128565" algn="l" defTabSz="25712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57082" indent="-128565" algn="l" defTabSz="25712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414211" indent="-128565" algn="l" defTabSz="25712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340" indent="-128565" algn="l" defTabSz="25712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470" indent="-128565" algn="l" defTabSz="25712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599" indent="-128565" algn="l" defTabSz="25712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29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388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17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646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776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905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034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4769325"/>
            <a:ext cx="9144000" cy="374176"/>
          </a:xfrm>
          <a:prstGeom prst="rect">
            <a:avLst/>
          </a:prstGeom>
          <a:gradFill>
            <a:gsLst>
              <a:gs pos="0">
                <a:srgbClr val="C7D3EE"/>
              </a:gs>
              <a:gs pos="100000">
                <a:srgbClr val="161631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0" y="10287"/>
            <a:ext cx="9144000" cy="857250"/>
          </a:xfrm>
          <a:prstGeom prst="rect">
            <a:avLst/>
          </a:prstGeom>
        </p:spPr>
        <p:txBody>
          <a:bodyPr vert="horz" lIns="81633" tIns="40817" rIns="81633" bIns="4081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17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17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543722" marR="0" lvl="1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12462" marR="0" lvl="2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8517" marR="0" lvl="3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379699" y="4828164"/>
            <a:ext cx="385725" cy="257175"/>
          </a:xfrm>
          <a:prstGeom prst="rect">
            <a:avLst/>
          </a:prstGeom>
        </p:spPr>
        <p:txBody>
          <a:bodyPr vert="horz" lIns="81633" tIns="40817" rIns="81633" bIns="40817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027CC8FC-DC84-4CE8-AADD-ED05D9A2A54F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8" r:id="rId4"/>
    <p:sldLayoutId id="2147483682" r:id="rId5"/>
    <p:sldLayoutId id="2147483686" r:id="rId6"/>
    <p:sldLayoutId id="2147483680" r:id="rId7"/>
    <p:sldLayoutId id="2147483681" r:id="rId8"/>
    <p:sldLayoutId id="2147483685" r:id="rId9"/>
    <p:sldLayoutId id="2147483651" r:id="rId10"/>
    <p:sldLayoutId id="2147483653" r:id="rId11"/>
    <p:sldLayoutId id="2147483654" r:id="rId12"/>
    <p:sldLayoutId id="2147483655" r:id="rId13"/>
    <p:sldLayoutId id="214748370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16334" rtl="0" eaLnBrk="1" latinLnBrk="0" hangingPunct="1">
        <a:spcBef>
          <a:spcPct val="0"/>
        </a:spcBef>
        <a:buNone/>
        <a:defRPr sz="37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57129" marR="0" indent="-257129" algn="l" defTabSz="816334" rtl="0" eaLnBrk="1" fontAlgn="auto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80000"/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722" marR="0" indent="-286592" algn="l" defTabSz="81633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Calibri" pitchFamily="34" charset="0"/>
        <a:buChar char="–"/>
        <a:tabLst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12462" marR="0" indent="-158920" algn="l" defTabSz="81633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7F7F7F"/>
        </a:buClr>
        <a:buSzPct val="100000"/>
        <a:buFont typeface="Wingdings 3" pitchFamily="18" charset="2"/>
        <a:buChar char="ê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25665" marR="0" indent="-205703" algn="l" defTabSz="81633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819" marR="0" indent="-66854" algn="l" defTabSz="81633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7F7F7F"/>
        </a:buClr>
        <a:buSzTx/>
        <a:buFont typeface="Wingdings 3" pitchFamily="18" charset="2"/>
        <a:buChar char="ê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8218" y="4565437"/>
            <a:ext cx="2485782" cy="328613"/>
          </a:xfrm>
          <a:prstGeom prst="rect">
            <a:avLst/>
          </a:prstGeom>
        </p:spPr>
      </p:pic>
      <p:sp>
        <p:nvSpPr>
          <p:cNvPr id="10" name="Rettangolo 9"/>
          <p:cNvSpPr/>
          <p:nvPr userDrawn="1"/>
        </p:nvSpPr>
        <p:spPr>
          <a:xfrm>
            <a:off x="0" y="4769325"/>
            <a:ext cx="9144000" cy="374176"/>
          </a:xfrm>
          <a:prstGeom prst="rect">
            <a:avLst/>
          </a:prstGeom>
          <a:gradFill>
            <a:gsLst>
              <a:gs pos="0">
                <a:srgbClr val="C7D3EE"/>
              </a:gs>
              <a:gs pos="100000">
                <a:srgbClr val="161631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it-IT"/>
          </a:p>
        </p:txBody>
      </p:sp>
      <p:pic>
        <p:nvPicPr>
          <p:cNvPr id="12" name="Picture 11" descr="yellow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6854"/>
            <a:ext cx="9144000" cy="2389793"/>
          </a:xfrm>
          <a:prstGeom prst="rect">
            <a:avLst/>
          </a:prstGeom>
        </p:spPr>
      </p:pic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156" y="206276"/>
            <a:ext cx="822968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26" tIns="25713" rIns="51426" bIns="2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56" y="1200150"/>
            <a:ext cx="8229689" cy="33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26" tIns="25713" rIns="51426" bIns="2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71" y="4824255"/>
            <a:ext cx="2133987" cy="273248"/>
          </a:xfrm>
          <a:prstGeom prst="rect">
            <a:avLst/>
          </a:prstGeom>
        </p:spPr>
        <p:txBody>
          <a:bodyPr vert="horz" wrap="square" lIns="51426" tIns="25713" rIns="51426" bIns="25713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171730"/>
                </a:solidFill>
              </a:defRPr>
            </a:lvl1pPr>
          </a:lstStyle>
          <a:p>
            <a:pPr defTabSz="456226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Arial" charset="0"/>
              <a:ea typeface="ヒラギノ角ゴ ProN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8342" y="4824255"/>
            <a:ext cx="2133987" cy="273248"/>
          </a:xfrm>
          <a:prstGeom prst="rect">
            <a:avLst/>
          </a:prstGeom>
        </p:spPr>
        <p:txBody>
          <a:bodyPr vert="horz" wrap="square" lIns="51426" tIns="25713" rIns="51426" bIns="25713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pPr defTabSz="456226" fontAlgn="base">
              <a:spcBef>
                <a:spcPct val="0"/>
              </a:spcBef>
              <a:spcAft>
                <a:spcPct val="0"/>
              </a:spcAft>
            </a:pPr>
            <a:fld id="{826E7CB4-5956-4496-80EB-07447AFAE679}" type="slidenum">
              <a:rPr lang="en-US" smtClean="0">
                <a:latin typeface="Arial" charset="0"/>
                <a:ea typeface="ヒラギノ角ゴ ProN W3" charset="-128"/>
              </a:rPr>
              <a:pPr defTabSz="456226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smtClean="0">
              <a:latin typeface="Arial" charset="0"/>
              <a:ea typeface="ヒラギノ角ゴ ProN W3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257129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257129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257129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257129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257129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257129" algn="ctr" defTabSz="257129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514259" algn="ctr" defTabSz="257129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771388" algn="ctr" defTabSz="257129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028517" algn="ctr" defTabSz="257129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92847" indent="-192847" algn="l" defTabSz="25712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417835" indent="-160706" algn="l" defTabSz="25712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42823" indent="-128565" algn="l" defTabSz="25712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899952" indent="-128565" algn="l" defTabSz="25712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57082" indent="-128565" algn="l" defTabSz="25712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414211" indent="-128565" algn="l" defTabSz="25712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340" indent="-128565" algn="l" defTabSz="25712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470" indent="-128565" algn="l" defTabSz="25712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599" indent="-128565" algn="l" defTabSz="25712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29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388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17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646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776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905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034" algn="l" defTabSz="25712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3"/>
          <p:cNvGrpSpPr>
            <a:grpSpLocks/>
          </p:cNvGrpSpPr>
          <p:nvPr userDrawn="1"/>
        </p:nvGrpSpPr>
        <p:grpSpPr bwMode="auto">
          <a:xfrm>
            <a:off x="2" y="4730950"/>
            <a:ext cx="9151143" cy="412552"/>
            <a:chOff x="0" y="8421649"/>
            <a:chExt cx="16270288" cy="732761"/>
          </a:xfrm>
        </p:grpSpPr>
        <p:sp>
          <p:nvSpPr>
            <p:cNvPr id="25" name="Rectangle 24"/>
            <p:cNvSpPr/>
            <p:nvPr userDrawn="1"/>
          </p:nvSpPr>
          <p:spPr bwMode="ltGray">
            <a:xfrm>
              <a:off x="0" y="8423236"/>
              <a:ext cx="16270288" cy="7311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792">
                <a:defRPr/>
              </a:pP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ltGray">
            <a:xfrm>
              <a:off x="11113" y="8421649"/>
              <a:ext cx="16257587" cy="36638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792">
                <a:defRPr/>
              </a:pP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2" name="Slide Number Placeholder 18"/>
          <p:cNvSpPr txBox="1">
            <a:spLocks/>
          </p:cNvSpPr>
          <p:nvPr userDrawn="1"/>
        </p:nvSpPr>
        <p:spPr bwMode="gray">
          <a:xfrm>
            <a:off x="4357264" y="4774704"/>
            <a:ext cx="428583" cy="285750"/>
          </a:xfrm>
          <a:prstGeom prst="rect">
            <a:avLst/>
          </a:prstGeom>
        </p:spPr>
        <p:txBody>
          <a:bodyPr lIns="57091" tIns="28545" rIns="57091" bIns="28545" anchor="ctr"/>
          <a:lstStyle>
            <a:lvl1pPr algn="ctr">
              <a:defRPr sz="1400">
                <a:solidFill>
                  <a:srgbClr val="4C4C4C"/>
                </a:solidFill>
                <a:latin typeface="Calibri"/>
              </a:defRPr>
            </a:lvl1pPr>
          </a:lstStyle>
          <a:p>
            <a:pPr defTabSz="456792">
              <a:defRPr/>
            </a:pPr>
            <a:fld id="{9C28C4F7-7FA5-42FF-A430-89D620042A27}" type="slidenum">
              <a:rPr lang="en-US" sz="900" smtClean="0"/>
              <a:pPr defTabSz="456792">
                <a:defRPr/>
              </a:pPr>
              <a:t>‹N›</a:t>
            </a:fld>
            <a:endParaRPr lang="en-US" sz="900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658218" y="4792210"/>
            <a:ext cx="2485782" cy="328613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71" y="4790239"/>
            <a:ext cx="2133987" cy="273248"/>
          </a:xfrm>
          <a:prstGeom prst="rect">
            <a:avLst/>
          </a:prstGeom>
        </p:spPr>
        <p:txBody>
          <a:bodyPr vert="horz" wrap="square" lIns="51426" tIns="25713" rIns="51426" bIns="25713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171730"/>
                </a:solidFill>
              </a:defRPr>
            </a:lvl1pPr>
          </a:lstStyle>
          <a:p>
            <a:pPr defTabSz="456226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Arial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96501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spc="-56">
          <a:solidFill>
            <a:schemeClr val="tx1"/>
          </a:solidFill>
          <a:latin typeface="+mj-lt"/>
          <a:ea typeface="+mj-ea"/>
          <a:cs typeface="+mj-cs"/>
          <a:sym typeface="Myriad Pro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ヒラギノ角ゴ ProN W3" pitchFamily="-110" charset="-128"/>
          <a:cs typeface="ヒラギノ角ゴ ProN W3" pitchFamily="-110" charset="-128"/>
          <a:sym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ヒラギノ角ゴ ProN W3" pitchFamily="-110" charset="-128"/>
          <a:cs typeface="ヒラギノ角ゴ ProN W3" pitchFamily="-110" charset="-128"/>
          <a:sym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ヒラギノ角ゴ ProN W3" pitchFamily="-110" charset="-128"/>
          <a:cs typeface="ヒラギノ角ゴ ProN W3" pitchFamily="-110" charset="-128"/>
          <a:sym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ヒラギノ角ゴ ProN W3" pitchFamily="-110" charset="-128"/>
          <a:cs typeface="ヒラギノ角ゴ ProN W3" pitchFamily="-110" charset="-128"/>
          <a:sym typeface="Myriad Pro"/>
        </a:defRPr>
      </a:lvl5pPr>
      <a:lvl6pPr marL="256943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yriad Pro" pitchFamily="-110" charset="0"/>
          <a:ea typeface="ヒラギノ角ゴ ProN W3" pitchFamily="-110" charset="-128"/>
          <a:cs typeface="ヒラギノ角ゴ ProN W3" pitchFamily="-110" charset="-128"/>
          <a:sym typeface="Myriad Pro" pitchFamily="-110" charset="0"/>
        </a:defRPr>
      </a:lvl6pPr>
      <a:lvl7pPr marL="513887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yriad Pro" pitchFamily="-110" charset="0"/>
          <a:ea typeface="ヒラギノ角ゴ ProN W3" pitchFamily="-110" charset="-128"/>
          <a:cs typeface="ヒラギノ角ゴ ProN W3" pitchFamily="-110" charset="-128"/>
          <a:sym typeface="Myriad Pro" pitchFamily="-110" charset="0"/>
        </a:defRPr>
      </a:lvl7pPr>
      <a:lvl8pPr marL="770827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yriad Pro" pitchFamily="-110" charset="0"/>
          <a:ea typeface="ヒラギノ角ゴ ProN W3" pitchFamily="-110" charset="-128"/>
          <a:cs typeface="ヒラギノ角ゴ ProN W3" pitchFamily="-110" charset="-128"/>
          <a:sym typeface="Myriad Pro" pitchFamily="-110" charset="0"/>
        </a:defRPr>
      </a:lvl8pPr>
      <a:lvl9pPr marL="102777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yriad Pro" pitchFamily="-110" charset="0"/>
          <a:ea typeface="ヒラギノ角ゴ ProN W3" pitchFamily="-110" charset="-128"/>
          <a:cs typeface="ヒラギノ角ゴ ProN W3" pitchFamily="-110" charset="-128"/>
          <a:sym typeface="Myriad Pro" pitchFamily="-110" charset="0"/>
        </a:defRPr>
      </a:lvl9pPr>
    </p:titleStyle>
    <p:bodyStyle>
      <a:lvl1pPr marL="141906" indent="-141906" algn="l" rtl="0" eaLnBrk="0" fontAlgn="base" hangingPunct="0">
        <a:spcBef>
          <a:spcPts val="1181"/>
        </a:spcBef>
        <a:spcAft>
          <a:spcPct val="0"/>
        </a:spcAft>
        <a:buClr>
          <a:srgbClr val="FFFFFF"/>
        </a:buClr>
        <a:buSzPct val="100000"/>
        <a:buFont typeface="Myriad Pro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Myriad Pro"/>
        </a:defRPr>
      </a:lvl1pPr>
      <a:lvl2pPr marL="272209" indent="-105313" algn="l" rtl="0" eaLnBrk="0" fontAlgn="base" hangingPunct="0">
        <a:spcBef>
          <a:spcPts val="844"/>
        </a:spcBef>
        <a:spcAft>
          <a:spcPct val="0"/>
        </a:spcAft>
        <a:buSzPct val="75000"/>
        <a:buFont typeface="Helvetica"/>
        <a:buChar char="-"/>
        <a:defRPr sz="2200">
          <a:solidFill>
            <a:schemeClr val="tx1"/>
          </a:solidFill>
          <a:latin typeface="+mn-lt"/>
          <a:ea typeface="+mn-ea"/>
          <a:cs typeface="+mn-cs"/>
          <a:sym typeface="Myriad Pro"/>
        </a:defRPr>
      </a:lvl2pPr>
      <a:lvl3pPr marL="576545" indent="-183853" algn="l" rtl="0" eaLnBrk="0" fontAlgn="base" hangingPunct="0">
        <a:spcBef>
          <a:spcPts val="844"/>
        </a:spcBef>
        <a:spcAft>
          <a:spcPct val="0"/>
        </a:spcAft>
        <a:buClr>
          <a:srgbClr val="7F7F7F"/>
        </a:buClr>
        <a:buSzPct val="75000"/>
        <a:buFont typeface="Lucida Grande"/>
        <a:buChar char="‣"/>
        <a:defRPr sz="2200">
          <a:solidFill>
            <a:schemeClr val="tx1"/>
          </a:solidFill>
          <a:latin typeface="+mn-lt"/>
          <a:ea typeface="+mn-ea"/>
          <a:cs typeface="+mn-cs"/>
          <a:sym typeface="Myriad Pro"/>
        </a:defRPr>
      </a:lvl3pPr>
      <a:lvl4pPr marL="788065" indent="-176712" algn="l" rtl="0" eaLnBrk="0" fontAlgn="base" hangingPunct="0">
        <a:spcBef>
          <a:spcPts val="844"/>
        </a:spcBef>
        <a:spcAft>
          <a:spcPct val="0"/>
        </a:spcAft>
        <a:buClr>
          <a:srgbClr val="7F7F7F"/>
        </a:buClr>
        <a:buSzPct val="75000"/>
        <a:buFont typeface="Lucida Grande"/>
        <a:buChar char="-"/>
        <a:defRPr sz="2100">
          <a:solidFill>
            <a:schemeClr val="tx1"/>
          </a:solidFill>
          <a:latin typeface="+mn-lt"/>
          <a:ea typeface="+mn-ea"/>
          <a:cs typeface="+mn-cs"/>
          <a:sym typeface="Myriad Pro"/>
        </a:defRPr>
      </a:lvl4pPr>
      <a:lvl5pPr marL="975487" indent="-169572" algn="l" rtl="0" eaLnBrk="0" fontAlgn="base" hangingPunct="0">
        <a:spcBef>
          <a:spcPts val="844"/>
        </a:spcBef>
        <a:spcAft>
          <a:spcPct val="0"/>
        </a:spcAft>
        <a:buClr>
          <a:srgbClr val="7F7F7F"/>
        </a:buClr>
        <a:buSzPct val="75000"/>
        <a:buFont typeface="Lucida Grande"/>
        <a:buChar char="‣"/>
        <a:defRPr sz="1900">
          <a:solidFill>
            <a:schemeClr val="tx1"/>
          </a:solidFill>
          <a:latin typeface="+mn-lt"/>
          <a:ea typeface="+mn-ea"/>
          <a:cs typeface="+mn-cs"/>
          <a:sym typeface="Myriad Pro"/>
        </a:defRPr>
      </a:lvl5pPr>
      <a:lvl6pPr marL="1232967" indent="-170403" algn="l" rtl="0" fontAlgn="base">
        <a:spcBef>
          <a:spcPts val="844"/>
        </a:spcBef>
        <a:spcAft>
          <a:spcPct val="0"/>
        </a:spcAft>
        <a:buClr>
          <a:srgbClr val="7F7F7F"/>
        </a:buClr>
        <a:buSzPct val="75000"/>
        <a:buFont typeface="Lucida Grande" pitchFamily="-110" charset="0"/>
        <a:buChar char="‣"/>
        <a:defRPr sz="1900">
          <a:solidFill>
            <a:schemeClr val="tx1"/>
          </a:solidFill>
          <a:latin typeface="+mn-lt"/>
          <a:ea typeface="+mn-ea"/>
          <a:cs typeface="+mn-cs"/>
          <a:sym typeface="Myriad Pro" pitchFamily="-110" charset="0"/>
        </a:defRPr>
      </a:lvl6pPr>
      <a:lvl7pPr marL="1489909" indent="-170403" algn="l" rtl="0" fontAlgn="base">
        <a:spcBef>
          <a:spcPts val="844"/>
        </a:spcBef>
        <a:spcAft>
          <a:spcPct val="0"/>
        </a:spcAft>
        <a:buClr>
          <a:srgbClr val="7F7F7F"/>
        </a:buClr>
        <a:buSzPct val="75000"/>
        <a:buFont typeface="Lucida Grande" pitchFamily="-110" charset="0"/>
        <a:buChar char="‣"/>
        <a:defRPr sz="1900">
          <a:solidFill>
            <a:schemeClr val="tx1"/>
          </a:solidFill>
          <a:latin typeface="+mn-lt"/>
          <a:ea typeface="+mn-ea"/>
          <a:cs typeface="+mn-cs"/>
          <a:sym typeface="Myriad Pro" pitchFamily="-110" charset="0"/>
        </a:defRPr>
      </a:lvl7pPr>
      <a:lvl8pPr marL="1746852" indent="-170403" algn="l" rtl="0" fontAlgn="base">
        <a:spcBef>
          <a:spcPts val="844"/>
        </a:spcBef>
        <a:spcAft>
          <a:spcPct val="0"/>
        </a:spcAft>
        <a:buClr>
          <a:srgbClr val="7F7F7F"/>
        </a:buClr>
        <a:buSzPct val="75000"/>
        <a:buFont typeface="Lucida Grande" pitchFamily="-110" charset="0"/>
        <a:buChar char="‣"/>
        <a:defRPr sz="1900">
          <a:solidFill>
            <a:schemeClr val="tx1"/>
          </a:solidFill>
          <a:latin typeface="+mn-lt"/>
          <a:ea typeface="+mn-ea"/>
          <a:cs typeface="+mn-cs"/>
          <a:sym typeface="Myriad Pro" pitchFamily="-110" charset="0"/>
        </a:defRPr>
      </a:lvl8pPr>
      <a:lvl9pPr marL="2003795" indent="-170403" algn="l" rtl="0" fontAlgn="base">
        <a:spcBef>
          <a:spcPts val="844"/>
        </a:spcBef>
        <a:spcAft>
          <a:spcPct val="0"/>
        </a:spcAft>
        <a:buClr>
          <a:srgbClr val="7F7F7F"/>
        </a:buClr>
        <a:buSzPct val="75000"/>
        <a:buFont typeface="Lucida Grande" pitchFamily="-110" charset="0"/>
        <a:buChar char="‣"/>
        <a:defRPr sz="1900">
          <a:solidFill>
            <a:schemeClr val="tx1"/>
          </a:solidFill>
          <a:latin typeface="+mn-lt"/>
          <a:ea typeface="+mn-ea"/>
          <a:cs typeface="+mn-cs"/>
          <a:sym typeface="Myriad Pro" pitchFamily="-110" charset="0"/>
        </a:defRPr>
      </a:lvl9pPr>
    </p:bodyStyle>
    <p:otherStyle>
      <a:defPPr>
        <a:defRPr lang="en-US"/>
      </a:defPPr>
      <a:lvl1pPr marL="0" algn="l" defTabSz="256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43" algn="l" defTabSz="256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887" algn="l" defTabSz="256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827" algn="l" defTabSz="256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770" algn="l" defTabSz="256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712" algn="l" defTabSz="256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655" algn="l" defTabSz="256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597" algn="l" defTabSz="256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541" algn="l" defTabSz="25694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4769325"/>
            <a:ext cx="9144000" cy="374176"/>
          </a:xfrm>
          <a:prstGeom prst="rect">
            <a:avLst/>
          </a:prstGeom>
          <a:gradFill>
            <a:gsLst>
              <a:gs pos="0">
                <a:srgbClr val="C7D3EE"/>
              </a:gs>
              <a:gs pos="100000">
                <a:srgbClr val="161631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0" y="10287"/>
            <a:ext cx="9144000" cy="857250"/>
          </a:xfrm>
          <a:prstGeom prst="rect">
            <a:avLst/>
          </a:prstGeom>
        </p:spPr>
        <p:txBody>
          <a:bodyPr vert="horz" lIns="81633" tIns="40817" rIns="81633" bIns="4081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18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18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543722" marR="0" lvl="1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12462" marR="0" lvl="2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8517" marR="0" lvl="3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379699" y="4828164"/>
            <a:ext cx="385725" cy="257175"/>
          </a:xfrm>
          <a:prstGeom prst="rect">
            <a:avLst/>
          </a:prstGeom>
        </p:spPr>
        <p:txBody>
          <a:bodyPr vert="horz" lIns="81633" tIns="40817" rIns="81633" bIns="40817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6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16334" rtl="0" eaLnBrk="1" latinLnBrk="0" hangingPunct="1">
        <a:spcBef>
          <a:spcPct val="0"/>
        </a:spcBef>
        <a:buNone/>
        <a:defRPr sz="37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57129" marR="0" indent="-257129" algn="l" defTabSz="816334" rtl="0" eaLnBrk="1" fontAlgn="auto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80000"/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722" marR="0" indent="-286592" algn="l" defTabSz="81633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Calibri" pitchFamily="34" charset="0"/>
        <a:buChar char="–"/>
        <a:tabLst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12462" marR="0" indent="-158920" algn="l" defTabSz="81633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7F7F7F"/>
        </a:buClr>
        <a:buSzPct val="100000"/>
        <a:buFont typeface="Wingdings 3" pitchFamily="18" charset="2"/>
        <a:buChar char="ê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25665" marR="0" indent="-205703" algn="l" defTabSz="81633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819" marR="0" indent="-66854" algn="l" defTabSz="81633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7F7F7F"/>
        </a:buClr>
        <a:buSzTx/>
        <a:buFont typeface="Wingdings 3" pitchFamily="18" charset="2"/>
        <a:buChar char="ê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4769325"/>
            <a:ext cx="9144000" cy="374176"/>
          </a:xfrm>
          <a:prstGeom prst="rect">
            <a:avLst/>
          </a:prstGeom>
          <a:gradFill>
            <a:gsLst>
              <a:gs pos="0">
                <a:srgbClr val="C7D3EE"/>
              </a:gs>
              <a:gs pos="100000">
                <a:srgbClr val="161631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0" y="10287"/>
            <a:ext cx="9144000" cy="857250"/>
          </a:xfrm>
          <a:prstGeom prst="rect">
            <a:avLst/>
          </a:prstGeom>
        </p:spPr>
        <p:txBody>
          <a:bodyPr vert="horz" lIns="81633" tIns="40817" rIns="81633" bIns="4081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18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18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543722" marR="0" lvl="1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12462" marR="0" lvl="2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8517" marR="0" lvl="3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379699" y="4828164"/>
            <a:ext cx="385725" cy="257175"/>
          </a:xfrm>
          <a:prstGeom prst="rect">
            <a:avLst/>
          </a:prstGeom>
        </p:spPr>
        <p:txBody>
          <a:bodyPr vert="horz" lIns="81633" tIns="40817" rIns="81633" bIns="40817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6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16334" rtl="0" eaLnBrk="1" latinLnBrk="0" hangingPunct="1">
        <a:spcBef>
          <a:spcPct val="0"/>
        </a:spcBef>
        <a:buNone/>
        <a:defRPr sz="37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57129" marR="0" indent="-257129" algn="l" defTabSz="816334" rtl="0" eaLnBrk="1" fontAlgn="auto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80000"/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722" marR="0" indent="-286592" algn="l" defTabSz="81633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Calibri" pitchFamily="34" charset="0"/>
        <a:buChar char="–"/>
        <a:tabLst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12462" marR="0" indent="-158920" algn="l" defTabSz="81633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7F7F7F"/>
        </a:buClr>
        <a:buSzPct val="100000"/>
        <a:buFont typeface="Wingdings 3" pitchFamily="18" charset="2"/>
        <a:buChar char="ê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25665" marR="0" indent="-205703" algn="l" defTabSz="81633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819" marR="0" indent="-66854" algn="l" defTabSz="81633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7F7F7F"/>
        </a:buClr>
        <a:buSzTx/>
        <a:buFont typeface="Wingdings 3" pitchFamily="18" charset="2"/>
        <a:buChar char="ê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4769325"/>
            <a:ext cx="9144000" cy="374176"/>
          </a:xfrm>
          <a:prstGeom prst="rect">
            <a:avLst/>
          </a:prstGeom>
          <a:gradFill>
            <a:gsLst>
              <a:gs pos="0">
                <a:srgbClr val="C7D3EE"/>
              </a:gs>
              <a:gs pos="100000">
                <a:srgbClr val="161631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0" y="10287"/>
            <a:ext cx="9144000" cy="857250"/>
          </a:xfrm>
          <a:prstGeom prst="rect">
            <a:avLst/>
          </a:prstGeom>
        </p:spPr>
        <p:txBody>
          <a:bodyPr vert="horz" lIns="81633" tIns="40817" rIns="81633" bIns="4081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18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257129" marR="0" lvl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18"/>
              </a:buBlip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543722" marR="0" lvl="1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12462" marR="0" lvl="2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8517" marR="0" lvl="3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379699" y="4828164"/>
            <a:ext cx="385725" cy="257175"/>
          </a:xfrm>
          <a:prstGeom prst="rect">
            <a:avLst/>
          </a:prstGeom>
        </p:spPr>
        <p:txBody>
          <a:bodyPr vert="horz" lIns="81633" tIns="40817" rIns="81633" bIns="40817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027CC8FC-DC84-4CE8-AADD-ED05D9A2A54F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9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16334" rtl="0" eaLnBrk="1" latinLnBrk="0" hangingPunct="1">
        <a:spcBef>
          <a:spcPct val="0"/>
        </a:spcBef>
        <a:buNone/>
        <a:defRPr sz="37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57129" marR="0" indent="-257129" algn="l" defTabSz="816334" rtl="0" eaLnBrk="1" fontAlgn="auto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80000"/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722" marR="0" indent="-286592" algn="l" defTabSz="81633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Calibri" pitchFamily="34" charset="0"/>
        <a:buChar char="–"/>
        <a:tabLst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12462" marR="0" indent="-158920" algn="l" defTabSz="81633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7F7F7F"/>
        </a:buClr>
        <a:buSzPct val="100000"/>
        <a:buFont typeface="Wingdings 3" pitchFamily="18" charset="2"/>
        <a:buChar char="ê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25665" marR="0" indent="-205703" algn="l" defTabSz="81633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819" marR="0" indent="-66854" algn="l" defTabSz="81633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7F7F7F"/>
        </a:buClr>
        <a:buSzTx/>
        <a:buFont typeface="Wingdings 3" pitchFamily="18" charset="2"/>
        <a:buChar char="ê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1288" y="4541630"/>
            <a:ext cx="3679393" cy="298149"/>
          </a:xfrm>
          <a:prstGeom prst="rect">
            <a:avLst/>
          </a:prstGeom>
          <a:noFill/>
        </p:spPr>
        <p:txBody>
          <a:bodyPr wrap="square" lIns="51426" tIns="25713" rIns="51426" bIns="25713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57883" y="4099691"/>
            <a:ext cx="7842198" cy="648073"/>
          </a:xfrm>
          <a:prstGeom prst="rect">
            <a:avLst/>
          </a:prstGeom>
        </p:spPr>
        <p:txBody>
          <a:bodyPr lIns="51426" tIns="25713" rIns="51426" bIns="25713" anchor="ctr">
            <a:noAutofit/>
          </a:bodyPr>
          <a:lstStyle/>
          <a:p>
            <a:pPr algn="ctr">
              <a:defRPr/>
            </a:pPr>
            <a:r>
              <a:rPr lang="it-IT" sz="27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Company </a:t>
            </a:r>
            <a:r>
              <a:rPr lang="it-IT" sz="27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Overview</a:t>
            </a:r>
            <a:endParaRPr lang="it-IT" sz="27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375237" y="827386"/>
            <a:ext cx="3329027" cy="3838684"/>
            <a:chOff x="375237" y="827386"/>
            <a:chExt cx="3329027" cy="3838684"/>
          </a:xfrm>
        </p:grpSpPr>
        <p:sp>
          <p:nvSpPr>
            <p:cNvPr id="3" name="Rettangolo arrotondato 2"/>
            <p:cNvSpPr/>
            <p:nvPr/>
          </p:nvSpPr>
          <p:spPr>
            <a:xfrm>
              <a:off x="375237" y="827386"/>
              <a:ext cx="3329027" cy="38386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cxnSp>
          <p:nvCxnSpPr>
            <p:cNvPr id="9" name="Connettore 1 8"/>
            <p:cNvCxnSpPr/>
            <p:nvPr/>
          </p:nvCxnSpPr>
          <p:spPr>
            <a:xfrm flipV="1">
              <a:off x="384859" y="1289182"/>
              <a:ext cx="3300162" cy="9621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157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CC Security </a:t>
            </a:r>
            <a:r>
              <a:rPr lang="en-US" sz="3400" dirty="0" smtClean="0"/>
              <a:t>- Logical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85175" y="875489"/>
            <a:ext cx="229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</a:rPr>
              <a:t>Consulting Services</a:t>
            </a:r>
            <a:endParaRPr lang="it-IT" sz="2000" b="1" dirty="0">
              <a:solidFill>
                <a:prstClr val="black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5463455" y="825854"/>
            <a:ext cx="3329027" cy="3838684"/>
            <a:chOff x="375237" y="827386"/>
            <a:chExt cx="3329027" cy="3838684"/>
          </a:xfrm>
        </p:grpSpPr>
        <p:sp>
          <p:nvSpPr>
            <p:cNvPr id="14" name="Rettangolo arrotondato 13"/>
            <p:cNvSpPr/>
            <p:nvPr/>
          </p:nvSpPr>
          <p:spPr>
            <a:xfrm>
              <a:off x="375237" y="827386"/>
              <a:ext cx="3329027" cy="38386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cxnSp>
          <p:nvCxnSpPr>
            <p:cNvPr id="15" name="Connettore 1 14"/>
            <p:cNvCxnSpPr/>
            <p:nvPr/>
          </p:nvCxnSpPr>
          <p:spPr>
            <a:xfrm flipV="1">
              <a:off x="384859" y="1289182"/>
              <a:ext cx="3300162" cy="9621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sellaDiTesto 15"/>
          <p:cNvSpPr txBox="1"/>
          <p:nvPr/>
        </p:nvSpPr>
        <p:spPr>
          <a:xfrm>
            <a:off x="5992635" y="873957"/>
            <a:ext cx="229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</a:rPr>
              <a:t>Technologies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50164" y="1154489"/>
            <a:ext cx="3386750" cy="34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50875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Enterprise Security</a:t>
            </a: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Security Policy and Compliance (ISO 27001, PCI-DSS, etc.)</a:t>
            </a: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Security Assessment (Vulnerability and Risk Assessment)</a:t>
            </a:r>
          </a:p>
          <a:p>
            <a:pPr marL="446456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Security Infrastructure</a:t>
            </a:r>
          </a:p>
          <a:p>
            <a:pPr marL="854623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Assessment, Design and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Infrastructure Optimization</a:t>
            </a:r>
          </a:p>
          <a:p>
            <a:pPr marL="854623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Log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Retention and Correlation 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854623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Public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Key Infrastructure 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854623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Anomaly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and Intrusion Detection </a:t>
            </a:r>
          </a:p>
          <a:p>
            <a:pPr marL="446456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Security Access</a:t>
            </a:r>
          </a:p>
          <a:p>
            <a:pPr marL="854623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Network Identity and Access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Control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35087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463434" y="1181817"/>
            <a:ext cx="3329027" cy="34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NGFW, IDS &amp; IPS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Cisco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/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SourceFire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Checkpoint &amp;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Fortinet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Security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Information Event Management</a:t>
            </a:r>
          </a:p>
          <a:p>
            <a:pPr marL="598336" lvl="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Splunk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Alien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Vault,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nFX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190169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err="1" smtClean="0">
                <a:solidFill>
                  <a:srgbClr val="000000"/>
                </a:solidFill>
                <a:latin typeface="Arial" charset="0"/>
              </a:rPr>
              <a:t>DDoS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 Mitigation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and Anomaly Detection</a:t>
            </a:r>
          </a:p>
          <a:p>
            <a:pPr marL="598336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Cisco Guard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Security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Identity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&amp; Access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Management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Cisco Identity Service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Engine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Security Web Access</a:t>
            </a:r>
          </a:p>
          <a:p>
            <a:pPr marL="693917" lvl="2" indent="-2857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OpenDNS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693917" lvl="2" indent="-2857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Websense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693917" lvl="2" indent="-2857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BlueCoat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35087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65" y="1276113"/>
            <a:ext cx="882246" cy="49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25" y="1855529"/>
            <a:ext cx="579334" cy="63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15" y="2571401"/>
            <a:ext cx="1123902" cy="21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72" y="2846711"/>
            <a:ext cx="931398" cy="30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3344" y="3230205"/>
            <a:ext cx="1118473" cy="212836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4691" y="3564919"/>
            <a:ext cx="564149" cy="56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gray">
          <a:prstGeom prst="rect">
            <a:avLst/>
          </a:prstGeom>
          <a:ln>
            <a:noFill/>
          </a:ln>
        </p:spPr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143611" y="2168497"/>
            <a:ext cx="7842198" cy="648073"/>
          </a:xfrm>
          <a:prstGeom prst="rect">
            <a:avLst/>
          </a:prstGeom>
        </p:spPr>
        <p:txBody>
          <a:bodyPr lIns="51426" tIns="25713" rIns="51426" bIns="25713" anchor="ctr">
            <a:noAutofit/>
          </a:bodyPr>
          <a:lstStyle/>
          <a:p>
            <a:pPr>
              <a:defRPr/>
            </a:pP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6935" y="2230410"/>
            <a:ext cx="7842198" cy="648073"/>
          </a:xfrm>
          <a:prstGeom prst="rect">
            <a:avLst/>
          </a:prstGeom>
        </p:spPr>
        <p:txBody>
          <a:bodyPr lIns="51426" tIns="25713" rIns="51426" bIns="25713" anchor="ctr">
            <a:noAutofit/>
          </a:bodyPr>
          <a:lstStyle/>
          <a:p>
            <a:pPr algn="ctr">
              <a:defRPr/>
            </a:pPr>
            <a:r>
              <a:rPr lang="it-IT" sz="2700" b="1" dirty="0">
                <a:solidFill>
                  <a:prstClr val="white"/>
                </a:solidFill>
              </a:rPr>
              <a:t>Competenze 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Security </a:t>
            </a:r>
            <a:r>
              <a:rPr lang="en-US" dirty="0">
                <a:solidFill>
                  <a:srgbClr val="FFFFFF"/>
                </a:solidFill>
              </a:rPr>
              <a:t>– Physical</a:t>
            </a:r>
            <a:endParaRPr lang="it-I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375237" y="827386"/>
            <a:ext cx="3329027" cy="3838684"/>
            <a:chOff x="375237" y="827386"/>
            <a:chExt cx="3329027" cy="3838684"/>
          </a:xfrm>
        </p:grpSpPr>
        <p:sp>
          <p:nvSpPr>
            <p:cNvPr id="3" name="Rettangolo arrotondato 2"/>
            <p:cNvSpPr/>
            <p:nvPr/>
          </p:nvSpPr>
          <p:spPr>
            <a:xfrm>
              <a:off x="375237" y="827386"/>
              <a:ext cx="3329027" cy="38386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cxnSp>
          <p:nvCxnSpPr>
            <p:cNvPr id="9" name="Connettore 1 8"/>
            <p:cNvCxnSpPr/>
            <p:nvPr/>
          </p:nvCxnSpPr>
          <p:spPr>
            <a:xfrm flipV="1">
              <a:off x="384859" y="1289182"/>
              <a:ext cx="3300162" cy="9621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157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CC Security </a:t>
            </a:r>
            <a:r>
              <a:rPr lang="en-US" sz="3400" dirty="0" smtClean="0"/>
              <a:t>– Physical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85175" y="875489"/>
            <a:ext cx="229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</a:rPr>
              <a:t>Consulting Services</a:t>
            </a:r>
            <a:endParaRPr lang="it-IT" sz="2000" b="1" dirty="0">
              <a:solidFill>
                <a:prstClr val="black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5463455" y="825854"/>
            <a:ext cx="3329027" cy="3838684"/>
            <a:chOff x="375237" y="827386"/>
            <a:chExt cx="3329027" cy="3838684"/>
          </a:xfrm>
        </p:grpSpPr>
        <p:sp>
          <p:nvSpPr>
            <p:cNvPr id="14" name="Rettangolo arrotondato 13"/>
            <p:cNvSpPr/>
            <p:nvPr/>
          </p:nvSpPr>
          <p:spPr>
            <a:xfrm>
              <a:off x="375237" y="827386"/>
              <a:ext cx="3329027" cy="38386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cxnSp>
          <p:nvCxnSpPr>
            <p:cNvPr id="15" name="Connettore 1 14"/>
            <p:cNvCxnSpPr/>
            <p:nvPr/>
          </p:nvCxnSpPr>
          <p:spPr>
            <a:xfrm flipV="1">
              <a:off x="384859" y="1289182"/>
              <a:ext cx="3300162" cy="9621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sellaDiTesto 15"/>
          <p:cNvSpPr txBox="1"/>
          <p:nvPr/>
        </p:nvSpPr>
        <p:spPr>
          <a:xfrm>
            <a:off x="5992635" y="873957"/>
            <a:ext cx="229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</a:rPr>
              <a:t>Technologies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50164" y="1154489"/>
            <a:ext cx="3386750" cy="34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 marL="35087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PS Design</a:t>
            </a: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Design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and Implementation 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Area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Coverage and Law Compliance</a:t>
            </a: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Intrusion Detection and Access Control Systems, IR and Fiber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Sensors</a:t>
            </a:r>
          </a:p>
          <a:p>
            <a:pPr marL="35087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PS Systems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VMS, ACS, IDS</a:t>
            </a: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PSIM 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Video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Analysis</a:t>
            </a: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Generic sensors integration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35087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463434" y="1181817"/>
            <a:ext cx="3329027" cy="34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b="1" dirty="0" smtClean="0">
                <a:solidFill>
                  <a:srgbClr val="000000"/>
                </a:solidFill>
                <a:latin typeface="Arial" charset="0"/>
              </a:rPr>
              <a:t>VMS</a:t>
            </a:r>
            <a:endParaRPr lang="en-US" sz="1300" b="1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Cisco </a:t>
            </a: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Milestone, Axis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Mobotix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 marL="598336" lvl="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dirty="0" err="1">
                <a:solidFill>
                  <a:srgbClr val="000000"/>
                </a:solidFill>
                <a:latin typeface="Arial" charset="0"/>
              </a:rPr>
              <a:t>Genetec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 marL="598336" lvl="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Synectics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b="1" dirty="0" smtClean="0">
                <a:solidFill>
                  <a:srgbClr val="000000"/>
                </a:solidFill>
                <a:latin typeface="Arial" charset="0"/>
              </a:rPr>
              <a:t>ACS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Cisco, Axis, Honeywell &amp; HID</a:t>
            </a: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b="1" dirty="0" smtClean="0">
                <a:solidFill>
                  <a:srgbClr val="000000"/>
                </a:solidFill>
                <a:latin typeface="Arial" charset="0"/>
              </a:rPr>
              <a:t>IDS</a:t>
            </a:r>
            <a:endParaRPr lang="en-US" sz="1300" b="1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Optasense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35087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65" y="1276113"/>
            <a:ext cx="882246" cy="49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181" y="1946323"/>
            <a:ext cx="951400" cy="34342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735" y="2323114"/>
            <a:ext cx="1001777" cy="560995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130" y="2928263"/>
            <a:ext cx="836410" cy="532802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5567" y="3688751"/>
            <a:ext cx="779109" cy="7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3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gray">
          <a:prstGeom prst="rect">
            <a:avLst/>
          </a:prstGeom>
          <a:ln>
            <a:noFill/>
          </a:ln>
        </p:spPr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143611" y="2168497"/>
            <a:ext cx="7842198" cy="648073"/>
          </a:xfrm>
          <a:prstGeom prst="rect">
            <a:avLst/>
          </a:prstGeom>
        </p:spPr>
        <p:txBody>
          <a:bodyPr lIns="51426" tIns="25713" rIns="51426" bIns="25713" anchor="ctr">
            <a:noAutofit/>
          </a:bodyPr>
          <a:lstStyle/>
          <a:p>
            <a:pPr>
              <a:defRPr/>
            </a:pP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6935" y="2230410"/>
            <a:ext cx="7842198" cy="648073"/>
          </a:xfrm>
          <a:prstGeom prst="rect">
            <a:avLst/>
          </a:prstGeom>
        </p:spPr>
        <p:txBody>
          <a:bodyPr lIns="51426" tIns="25713" rIns="51426" bIns="25713" anchor="ctr">
            <a:noAutofit/>
          </a:bodyPr>
          <a:lstStyle/>
          <a:p>
            <a:pPr algn="ctr">
              <a:defRPr/>
            </a:pPr>
            <a:r>
              <a:rPr lang="it-IT" sz="2700" b="1" dirty="0">
                <a:solidFill>
                  <a:prstClr val="white"/>
                </a:solidFill>
              </a:rPr>
              <a:t>Competenze </a:t>
            </a:r>
          </a:p>
          <a:p>
            <a:pPr algn="ctr">
              <a:defRPr/>
            </a:pPr>
            <a:r>
              <a:rPr lang="it-IT" b="1" dirty="0" smtClean="0">
                <a:solidFill>
                  <a:prstClr val="white"/>
                </a:solidFill>
              </a:rPr>
              <a:t>Data Center</a:t>
            </a:r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375237" y="827386"/>
            <a:ext cx="3329027" cy="3838684"/>
            <a:chOff x="375237" y="827386"/>
            <a:chExt cx="3329027" cy="3838684"/>
          </a:xfrm>
        </p:grpSpPr>
        <p:sp>
          <p:nvSpPr>
            <p:cNvPr id="3" name="Rettangolo arrotondato 2"/>
            <p:cNvSpPr/>
            <p:nvPr/>
          </p:nvSpPr>
          <p:spPr>
            <a:xfrm>
              <a:off x="375237" y="827386"/>
              <a:ext cx="3329027" cy="38386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1 8"/>
            <p:cNvCxnSpPr/>
            <p:nvPr/>
          </p:nvCxnSpPr>
          <p:spPr>
            <a:xfrm flipV="1">
              <a:off x="384859" y="1289182"/>
              <a:ext cx="3300162" cy="9621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157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CC Data Center</a:t>
            </a:r>
            <a:endParaRPr lang="en-US" sz="3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85175" y="875489"/>
            <a:ext cx="229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Consulting Services</a:t>
            </a:r>
            <a:endParaRPr lang="it-IT" sz="2000" b="1" dirty="0"/>
          </a:p>
        </p:txBody>
      </p:sp>
      <p:grpSp>
        <p:nvGrpSpPr>
          <p:cNvPr id="13" name="Gruppo 12"/>
          <p:cNvGrpSpPr/>
          <p:nvPr/>
        </p:nvGrpSpPr>
        <p:grpSpPr>
          <a:xfrm>
            <a:off x="5463455" y="825854"/>
            <a:ext cx="3329027" cy="3838684"/>
            <a:chOff x="375237" y="827386"/>
            <a:chExt cx="3329027" cy="3838684"/>
          </a:xfrm>
        </p:grpSpPr>
        <p:sp>
          <p:nvSpPr>
            <p:cNvPr id="14" name="Rettangolo arrotondato 13"/>
            <p:cNvSpPr/>
            <p:nvPr/>
          </p:nvSpPr>
          <p:spPr>
            <a:xfrm>
              <a:off x="375237" y="827386"/>
              <a:ext cx="3329027" cy="38386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5" name="Connettore 1 14"/>
            <p:cNvCxnSpPr/>
            <p:nvPr/>
          </p:nvCxnSpPr>
          <p:spPr>
            <a:xfrm flipV="1">
              <a:off x="384859" y="1289182"/>
              <a:ext cx="3300162" cy="9621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sellaDiTesto 15"/>
          <p:cNvSpPr txBox="1"/>
          <p:nvPr/>
        </p:nvSpPr>
        <p:spPr>
          <a:xfrm>
            <a:off x="5992635" y="873957"/>
            <a:ext cx="229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Technologies</a:t>
            </a:r>
            <a:endParaRPr lang="it-IT" sz="2000" b="1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52208" y="1154489"/>
            <a:ext cx="3184705" cy="34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 marL="171450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Design and Implementation</a:t>
            </a:r>
          </a:p>
          <a:p>
            <a:pPr marL="446456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Data Center Virtualization and Consolidation</a:t>
            </a:r>
          </a:p>
          <a:p>
            <a:pPr marL="446456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Private Cloud</a:t>
            </a:r>
          </a:p>
          <a:p>
            <a:pPr marL="446456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Automation and Orchestration</a:t>
            </a:r>
          </a:p>
          <a:p>
            <a:pPr marL="446456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Disaster Recovery and Business Continuity</a:t>
            </a:r>
          </a:p>
          <a:p>
            <a:pPr marL="446456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Storage Area Network</a:t>
            </a:r>
          </a:p>
          <a:p>
            <a:pPr marL="446456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Software Defined Storage</a:t>
            </a:r>
          </a:p>
          <a:p>
            <a:pPr marL="256287" lvl="1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171450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Management and Control</a:t>
            </a:r>
          </a:p>
          <a:p>
            <a:pPr marL="579617" lvl="1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Data Center Monitoring and Alerting</a:t>
            </a:r>
          </a:p>
          <a:p>
            <a:pPr marL="579617" lvl="1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740322" lvl="1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35087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463434" y="1181817"/>
            <a:ext cx="3329027" cy="34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Virtualization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VMware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vSphere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and NSX</a:t>
            </a: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Microsoft Hyper-V</a:t>
            </a: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Private Cloud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RedHat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CloudForms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VMware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vRealize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Automation</a:t>
            </a: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Disaster Recovery and Business Continuity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VMware Site Recovery Manager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NetApp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MetroCluster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Management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Cisco UCS Director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Cisco DCNM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35087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644" y="745453"/>
            <a:ext cx="1555166" cy="54430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953" y="1197256"/>
            <a:ext cx="1033343" cy="103334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399" y="3232802"/>
            <a:ext cx="1392776" cy="342031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1001" y="3816268"/>
            <a:ext cx="1292864" cy="708302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3721" y="2182529"/>
            <a:ext cx="1474488" cy="6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375237" y="827386"/>
            <a:ext cx="3329027" cy="3838684"/>
            <a:chOff x="375237" y="827386"/>
            <a:chExt cx="3329027" cy="3838684"/>
          </a:xfrm>
        </p:grpSpPr>
        <p:sp>
          <p:nvSpPr>
            <p:cNvPr id="3" name="Rettangolo arrotondato 2"/>
            <p:cNvSpPr/>
            <p:nvPr/>
          </p:nvSpPr>
          <p:spPr>
            <a:xfrm>
              <a:off x="375237" y="827386"/>
              <a:ext cx="3329027" cy="38386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1 8"/>
            <p:cNvCxnSpPr/>
            <p:nvPr/>
          </p:nvCxnSpPr>
          <p:spPr>
            <a:xfrm flipV="1">
              <a:off x="384859" y="1289182"/>
              <a:ext cx="3300162" cy="9621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157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CC Data Center</a:t>
            </a:r>
            <a:endParaRPr lang="en-US" sz="3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85175" y="875489"/>
            <a:ext cx="229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Consulting Services</a:t>
            </a:r>
            <a:endParaRPr lang="it-IT" sz="2000" b="1" dirty="0"/>
          </a:p>
        </p:txBody>
      </p:sp>
      <p:grpSp>
        <p:nvGrpSpPr>
          <p:cNvPr id="13" name="Gruppo 12"/>
          <p:cNvGrpSpPr/>
          <p:nvPr/>
        </p:nvGrpSpPr>
        <p:grpSpPr>
          <a:xfrm>
            <a:off x="5463455" y="825854"/>
            <a:ext cx="3329027" cy="3838684"/>
            <a:chOff x="375237" y="827386"/>
            <a:chExt cx="3329027" cy="3838684"/>
          </a:xfrm>
        </p:grpSpPr>
        <p:sp>
          <p:nvSpPr>
            <p:cNvPr id="14" name="Rettangolo arrotondato 13"/>
            <p:cNvSpPr/>
            <p:nvPr/>
          </p:nvSpPr>
          <p:spPr>
            <a:xfrm>
              <a:off x="375237" y="827386"/>
              <a:ext cx="3329027" cy="38386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5" name="Connettore 1 14"/>
            <p:cNvCxnSpPr/>
            <p:nvPr/>
          </p:nvCxnSpPr>
          <p:spPr>
            <a:xfrm flipV="1">
              <a:off x="384859" y="1289182"/>
              <a:ext cx="3300162" cy="9621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sellaDiTesto 15"/>
          <p:cNvSpPr txBox="1"/>
          <p:nvPr/>
        </p:nvSpPr>
        <p:spPr>
          <a:xfrm>
            <a:off x="5992635" y="873957"/>
            <a:ext cx="229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Technologies</a:t>
            </a:r>
            <a:endParaRPr lang="it-IT" sz="2000" b="1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52208" y="1154489"/>
            <a:ext cx="3184705" cy="34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 marL="171450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Design</a:t>
            </a:r>
          </a:p>
          <a:p>
            <a:pPr marL="446456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Assessment, Design and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Optimization</a:t>
            </a:r>
          </a:p>
          <a:p>
            <a:pPr marL="854623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Cooling</a:t>
            </a:r>
          </a:p>
          <a:p>
            <a:pPr marL="854623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Physical Security</a:t>
            </a:r>
          </a:p>
          <a:p>
            <a:pPr marL="854623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Electrical</a:t>
            </a:r>
          </a:p>
          <a:p>
            <a:pPr marL="854623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Cabling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171450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Management and Control</a:t>
            </a:r>
          </a:p>
          <a:p>
            <a:pPr marL="579617" lvl="1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Design and Implementation of Datacenter Infrastructure Management Solutions</a:t>
            </a:r>
          </a:p>
          <a:p>
            <a:pPr marL="171450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Compliance</a:t>
            </a:r>
          </a:p>
          <a:p>
            <a:pPr marL="579617" lvl="1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Classification of DC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Tiering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based on Uptime Institute guidelines</a:t>
            </a:r>
          </a:p>
          <a:p>
            <a:pPr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740322" lvl="1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35087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463434" y="1181817"/>
            <a:ext cx="3329027" cy="34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UPS, Cooling and </a:t>
            </a:r>
            <a:r>
              <a:rPr lang="en-US" sz="1200" b="1" dirty="0" err="1" smtClean="0">
                <a:solidFill>
                  <a:srgbClr val="000000"/>
                </a:solidFill>
                <a:latin typeface="Arial" charset="0"/>
              </a:rPr>
              <a:t>Containement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Emerson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APC –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Schenider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Uniflair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Rittal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GE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Coelmo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Electrical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Schenider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/ Siemens</a:t>
            </a: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DCIM and Control Systems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Avocent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Cormant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/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CableSolve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35087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937" y="1293925"/>
            <a:ext cx="1042432" cy="4517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797" y="2027884"/>
            <a:ext cx="1175145" cy="46413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034" y="2548068"/>
            <a:ext cx="1239567" cy="85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gray">
          <a:prstGeom prst="rect">
            <a:avLst/>
          </a:prstGeom>
          <a:ln>
            <a:noFill/>
          </a:ln>
        </p:spPr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143611" y="2168497"/>
            <a:ext cx="7842198" cy="648073"/>
          </a:xfrm>
          <a:prstGeom prst="rect">
            <a:avLst/>
          </a:prstGeom>
        </p:spPr>
        <p:txBody>
          <a:bodyPr lIns="51426" tIns="25713" rIns="51426" bIns="25713" anchor="ctr">
            <a:noAutofit/>
          </a:bodyPr>
          <a:lstStyle/>
          <a:p>
            <a:pPr>
              <a:defRPr/>
            </a:pP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6935" y="2230410"/>
            <a:ext cx="7842198" cy="648073"/>
          </a:xfrm>
          <a:prstGeom prst="rect">
            <a:avLst/>
          </a:prstGeom>
        </p:spPr>
        <p:txBody>
          <a:bodyPr lIns="51426" tIns="25713" rIns="51426" bIns="25713" anchor="ctr">
            <a:noAutofit/>
          </a:bodyPr>
          <a:lstStyle/>
          <a:p>
            <a:pPr algn="ctr">
              <a:defRPr/>
            </a:pPr>
            <a:r>
              <a:rPr lang="it-IT" sz="2700" b="1" dirty="0">
                <a:solidFill>
                  <a:prstClr val="white"/>
                </a:solidFill>
              </a:rPr>
              <a:t>Competenze 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Big Data &amp; Data Virtualization</a:t>
            </a:r>
            <a:endParaRPr lang="it-I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0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375237" y="827386"/>
            <a:ext cx="3329027" cy="3838684"/>
            <a:chOff x="375237" y="827386"/>
            <a:chExt cx="3329027" cy="3838684"/>
          </a:xfrm>
        </p:grpSpPr>
        <p:sp>
          <p:nvSpPr>
            <p:cNvPr id="3" name="Rettangolo arrotondato 2"/>
            <p:cNvSpPr/>
            <p:nvPr/>
          </p:nvSpPr>
          <p:spPr>
            <a:xfrm>
              <a:off x="375237" y="827386"/>
              <a:ext cx="3329027" cy="38386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1 8"/>
            <p:cNvCxnSpPr/>
            <p:nvPr/>
          </p:nvCxnSpPr>
          <p:spPr>
            <a:xfrm flipV="1">
              <a:off x="384859" y="1289182"/>
              <a:ext cx="3300162" cy="9621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157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CC Big Data &amp; Data Virtualization</a:t>
            </a:r>
            <a:endParaRPr lang="en-US" sz="3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85175" y="875489"/>
            <a:ext cx="229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Consulting Services</a:t>
            </a:r>
            <a:endParaRPr lang="it-IT" sz="2000" b="1" dirty="0"/>
          </a:p>
        </p:txBody>
      </p:sp>
      <p:grpSp>
        <p:nvGrpSpPr>
          <p:cNvPr id="13" name="Gruppo 12"/>
          <p:cNvGrpSpPr/>
          <p:nvPr/>
        </p:nvGrpSpPr>
        <p:grpSpPr>
          <a:xfrm>
            <a:off x="5463455" y="825854"/>
            <a:ext cx="3329027" cy="3838684"/>
            <a:chOff x="375237" y="827386"/>
            <a:chExt cx="3329027" cy="3838684"/>
          </a:xfrm>
        </p:grpSpPr>
        <p:sp>
          <p:nvSpPr>
            <p:cNvPr id="14" name="Rettangolo arrotondato 13"/>
            <p:cNvSpPr/>
            <p:nvPr/>
          </p:nvSpPr>
          <p:spPr>
            <a:xfrm>
              <a:off x="375237" y="827386"/>
              <a:ext cx="3329027" cy="38386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5" name="Connettore 1 14"/>
            <p:cNvCxnSpPr/>
            <p:nvPr/>
          </p:nvCxnSpPr>
          <p:spPr>
            <a:xfrm flipV="1">
              <a:off x="384859" y="1289182"/>
              <a:ext cx="3300162" cy="9621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sellaDiTesto 15"/>
          <p:cNvSpPr txBox="1"/>
          <p:nvPr/>
        </p:nvSpPr>
        <p:spPr>
          <a:xfrm>
            <a:off x="5992635" y="873957"/>
            <a:ext cx="229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Technologies</a:t>
            </a:r>
            <a:endParaRPr lang="it-IT" sz="2000" b="1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52208" y="1154489"/>
            <a:ext cx="3184705" cy="34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 marL="171450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Big Data</a:t>
            </a:r>
          </a:p>
          <a:p>
            <a:pPr marL="579617" lvl="1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Design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and Integration of Big Data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Infrastructures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171450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Data Virtualization</a:t>
            </a:r>
          </a:p>
          <a:p>
            <a:pPr marL="579617" lvl="1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Analysis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and Design for Data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Virtualization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Infrastructures</a:t>
            </a:r>
          </a:p>
          <a:p>
            <a:pPr marL="579617" lvl="1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Cisco Data Virtualization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Platfom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171450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Automation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marL="579617" lvl="1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Infrastracture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Automation and Orchestration</a:t>
            </a:r>
          </a:p>
          <a:p>
            <a:pPr marL="740322" lvl="1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35087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463434" y="1181817"/>
            <a:ext cx="3329027" cy="34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b="1" dirty="0" smtClean="0">
                <a:solidFill>
                  <a:srgbClr val="000000"/>
                </a:solidFill>
                <a:latin typeface="Arial" charset="0"/>
              </a:rPr>
              <a:t>Big Data</a:t>
            </a:r>
            <a:endParaRPr lang="en-US" sz="1300" b="1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Hadoop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&amp; </a:t>
            </a: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Cloudera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MongoDB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Splunk</a:t>
            </a: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Elastic Search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b="1" dirty="0" smtClean="0">
                <a:solidFill>
                  <a:srgbClr val="000000"/>
                </a:solidFill>
                <a:latin typeface="Arial" charset="0"/>
              </a:rPr>
              <a:t>Data Virtualization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Cisco CIS</a:t>
            </a: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b="1" dirty="0" smtClean="0">
                <a:solidFill>
                  <a:srgbClr val="000000"/>
                </a:solidFill>
                <a:latin typeface="Arial" charset="0"/>
              </a:rPr>
              <a:t>Automation</a:t>
            </a:r>
            <a:endParaRPr lang="en-US" sz="1300" b="1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Puppet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35087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65" y="1276113"/>
            <a:ext cx="882246" cy="49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124" y="2000918"/>
            <a:ext cx="1174982" cy="27721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547" y="2440581"/>
            <a:ext cx="831372" cy="467126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72" y="2971781"/>
            <a:ext cx="931398" cy="30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988" y="3366673"/>
            <a:ext cx="909960" cy="4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gray">
          <a:prstGeom prst="rect">
            <a:avLst/>
          </a:prstGeom>
          <a:ln>
            <a:noFill/>
          </a:ln>
        </p:spPr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143611" y="2168497"/>
            <a:ext cx="7842198" cy="648073"/>
          </a:xfrm>
          <a:prstGeom prst="rect">
            <a:avLst/>
          </a:prstGeom>
        </p:spPr>
        <p:txBody>
          <a:bodyPr lIns="51426" tIns="25713" rIns="51426" bIns="25713" anchor="ctr">
            <a:noAutofit/>
          </a:bodyPr>
          <a:lstStyle/>
          <a:p>
            <a:pPr>
              <a:defRPr/>
            </a:pP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6935" y="2230410"/>
            <a:ext cx="7842198" cy="648073"/>
          </a:xfrm>
          <a:prstGeom prst="rect">
            <a:avLst/>
          </a:prstGeom>
        </p:spPr>
        <p:txBody>
          <a:bodyPr lIns="51426" tIns="25713" rIns="51426" bIns="25713" anchor="ctr">
            <a:noAutofit/>
          </a:bodyPr>
          <a:lstStyle/>
          <a:p>
            <a:pPr algn="ctr">
              <a:defRPr/>
            </a:pPr>
            <a:r>
              <a:rPr lang="it-IT" sz="2700" b="1" dirty="0">
                <a:solidFill>
                  <a:prstClr val="white"/>
                </a:solidFill>
              </a:rPr>
              <a:t>Competenze </a:t>
            </a:r>
          </a:p>
          <a:p>
            <a:pPr algn="ctr">
              <a:defRPr/>
            </a:pPr>
            <a:r>
              <a:rPr lang="en-US" dirty="0" err="1">
                <a:solidFill>
                  <a:srgbClr val="FFFFFF"/>
                </a:solidFill>
              </a:rPr>
              <a:t>IoT</a:t>
            </a:r>
            <a:r>
              <a:rPr lang="en-US" dirty="0">
                <a:solidFill>
                  <a:srgbClr val="FFFFFF"/>
                </a:solidFill>
              </a:rPr>
              <a:t> &amp; Embedded Systems</a:t>
            </a:r>
            <a:endParaRPr lang="it-I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3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375237" y="827386"/>
            <a:ext cx="3329027" cy="3838684"/>
            <a:chOff x="375237" y="827386"/>
            <a:chExt cx="3329027" cy="3838684"/>
          </a:xfrm>
        </p:grpSpPr>
        <p:sp>
          <p:nvSpPr>
            <p:cNvPr id="3" name="Rettangolo arrotondato 2"/>
            <p:cNvSpPr/>
            <p:nvPr/>
          </p:nvSpPr>
          <p:spPr>
            <a:xfrm>
              <a:off x="375237" y="827386"/>
              <a:ext cx="3329027" cy="38386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cxnSp>
          <p:nvCxnSpPr>
            <p:cNvPr id="9" name="Connettore 1 8"/>
            <p:cNvCxnSpPr/>
            <p:nvPr/>
          </p:nvCxnSpPr>
          <p:spPr>
            <a:xfrm flipV="1">
              <a:off x="384859" y="1289182"/>
              <a:ext cx="3300162" cy="9621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157"/>
          </a:xfrm>
        </p:spPr>
        <p:txBody>
          <a:bodyPr>
            <a:normAutofit/>
          </a:bodyPr>
          <a:lstStyle/>
          <a:p>
            <a:r>
              <a:rPr lang="en-US" sz="3400" dirty="0" smtClean="0"/>
              <a:t>CC </a:t>
            </a:r>
            <a:r>
              <a:rPr lang="en-US" sz="3400" dirty="0" err="1"/>
              <a:t>IoT</a:t>
            </a:r>
            <a:r>
              <a:rPr lang="en-US" sz="3400" dirty="0"/>
              <a:t> </a:t>
            </a:r>
            <a:r>
              <a:rPr lang="en-US" sz="3400" dirty="0" smtClean="0"/>
              <a:t>&amp; Embedded Systems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85175" y="875489"/>
            <a:ext cx="229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</a:rPr>
              <a:t>Consulting Services</a:t>
            </a:r>
            <a:endParaRPr lang="it-IT" sz="2000" b="1" dirty="0">
              <a:solidFill>
                <a:prstClr val="black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5463455" y="825854"/>
            <a:ext cx="3329027" cy="3838684"/>
            <a:chOff x="375237" y="827386"/>
            <a:chExt cx="3329027" cy="3838684"/>
          </a:xfrm>
        </p:grpSpPr>
        <p:sp>
          <p:nvSpPr>
            <p:cNvPr id="14" name="Rettangolo arrotondato 13"/>
            <p:cNvSpPr/>
            <p:nvPr/>
          </p:nvSpPr>
          <p:spPr>
            <a:xfrm>
              <a:off x="375237" y="827386"/>
              <a:ext cx="3329027" cy="38386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cxnSp>
          <p:nvCxnSpPr>
            <p:cNvPr id="15" name="Connettore 1 14"/>
            <p:cNvCxnSpPr/>
            <p:nvPr/>
          </p:nvCxnSpPr>
          <p:spPr>
            <a:xfrm flipV="1">
              <a:off x="384859" y="1289182"/>
              <a:ext cx="3300162" cy="9621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sellaDiTesto 15"/>
          <p:cNvSpPr txBox="1"/>
          <p:nvPr/>
        </p:nvSpPr>
        <p:spPr>
          <a:xfrm>
            <a:off x="5992635" y="873957"/>
            <a:ext cx="229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</a:rPr>
              <a:t>Technologies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52208" y="1154489"/>
            <a:ext cx="3184705" cy="34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 marL="171450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err="1" smtClean="0">
                <a:solidFill>
                  <a:srgbClr val="000000"/>
                </a:solidFill>
                <a:latin typeface="Arial" charset="0"/>
              </a:rPr>
              <a:t>IoT</a:t>
            </a: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  <a:p>
            <a:pPr marL="579617" lvl="1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Design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and Implementation of Full Mesh and P2P Sensor Networks </a:t>
            </a:r>
          </a:p>
          <a:p>
            <a:pPr marL="579617" lvl="1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Integration of Programmable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Microcontrollers</a:t>
            </a:r>
          </a:p>
          <a:p>
            <a:pPr marL="579617" lvl="1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Integration in Security, Industry and Automotive systems</a:t>
            </a:r>
          </a:p>
          <a:p>
            <a:pPr lvl="1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171450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Software</a:t>
            </a:r>
          </a:p>
          <a:p>
            <a:pPr marL="579617" lvl="1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SCADA Integration</a:t>
            </a:r>
          </a:p>
          <a:p>
            <a:pPr marL="579617" lvl="1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Legacy protocols gateways</a:t>
            </a:r>
          </a:p>
          <a:p>
            <a:pPr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740322" lvl="1" indent="-171450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35087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463434" y="1181817"/>
            <a:ext cx="3329027" cy="34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Programmable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Microcontrollers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Arduino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Raspberry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Splunk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Radio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Bluetooth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ZigBee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LoRa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LTE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802.11p</a:t>
            </a: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35087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80" y="1282178"/>
            <a:ext cx="1043262" cy="44154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844" y="1982835"/>
            <a:ext cx="900350" cy="508943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231" y="2708413"/>
            <a:ext cx="865932" cy="401517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648" y="3304186"/>
            <a:ext cx="846893" cy="235161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388" y="3768313"/>
            <a:ext cx="375238" cy="3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8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157"/>
          </a:xfrm>
        </p:spPr>
        <p:txBody>
          <a:bodyPr>
            <a:normAutofit/>
          </a:bodyPr>
          <a:lstStyle/>
          <a:p>
            <a:r>
              <a:rPr lang="en-US" sz="3400" dirty="0" err="1"/>
              <a:t>Profilo</a:t>
            </a:r>
            <a:r>
              <a:rPr lang="en-US" sz="3400" dirty="0"/>
              <a:t> </a:t>
            </a:r>
            <a:r>
              <a:rPr lang="en-US" sz="3400" dirty="0" err="1"/>
              <a:t>aziendale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7288" y="794686"/>
            <a:ext cx="8266518" cy="402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marL="160706" algn="just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IT Centric è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un System Integrator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innovativo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che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opera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principalmente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nelle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aree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 Data Center, Networking e Security.</a:t>
            </a:r>
          </a:p>
          <a:p>
            <a:pPr marL="160706" algn="just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IT Centric è un gruppo in crescita che si propone di evolvere in varie Line of Business.</a:t>
            </a:r>
            <a:endParaRPr lang="it-IT" dirty="0">
              <a:solidFill>
                <a:srgbClr val="000000"/>
              </a:solidFill>
              <a:latin typeface="Arial" charset="0"/>
            </a:endParaRPr>
          </a:p>
          <a:p>
            <a:pPr marL="160706" algn="just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it-IT" dirty="0" smtClean="0">
              <a:solidFill>
                <a:srgbClr val="000000"/>
              </a:solidFill>
              <a:latin typeface="Arial" charset="0"/>
            </a:endParaRPr>
          </a:p>
          <a:p>
            <a:pPr marL="160706" algn="just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Un 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articolato sistema di offerta,  con una forte focalizzazione sui servizi di consulenza e 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system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integration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, ed una serie di soluzioni verticali,  consentono di offrire competenze e soluzioni nei settori delle telecomunicazioni, media, industria, distribuzione, 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energia.</a:t>
            </a:r>
          </a:p>
          <a:p>
            <a:pPr marL="160706" algn="just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it-IT" dirty="0">
              <a:solidFill>
                <a:srgbClr val="000000"/>
              </a:solidFill>
              <a:latin typeface="Arial" charset="0"/>
            </a:endParaRPr>
          </a:p>
          <a:p>
            <a:pPr marL="160706" algn="just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Attraverso un team di specialisti in diversi settori di mercato e ambiti tecnologici l’azienda riesce a seguire i propri clienti nell’innovazione dei processi tecnologici e nella creazione di un valore dai servizi IT.</a:t>
            </a:r>
            <a:endParaRPr lang="it-IT" dirty="0">
              <a:solidFill>
                <a:srgbClr val="000000"/>
              </a:solidFill>
              <a:latin typeface="Arial" charset="0"/>
            </a:endParaRPr>
          </a:p>
          <a:p>
            <a:pPr marL="160706" algn="just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it-IT" dirty="0" smtClean="0">
              <a:solidFill>
                <a:srgbClr val="000000"/>
              </a:solidFill>
              <a:latin typeface="Arial" charset="0"/>
            </a:endParaRPr>
          </a:p>
          <a:p>
            <a:pPr marL="160706" algn="just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Il Gruppo IT Centric eroga servizi evoluti sul territorio italiano ed in alcuni paesi esteri come gli USA e UAE.</a:t>
            </a:r>
          </a:p>
          <a:p>
            <a:pPr marL="160706" algn="just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it-IT" dirty="0">
              <a:solidFill>
                <a:srgbClr val="000000"/>
              </a:solidFill>
              <a:latin typeface="Arial" charset="0"/>
            </a:endParaRPr>
          </a:p>
          <a:p>
            <a:pPr marL="160706" algn="just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	</a:t>
            </a:r>
          </a:p>
          <a:p>
            <a:pPr marL="160706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it-IT" dirty="0">
              <a:solidFill>
                <a:srgbClr val="000000"/>
              </a:solidFill>
              <a:latin typeface="Arial" charset="0"/>
            </a:endParaRPr>
          </a:p>
          <a:p>
            <a:pPr marL="160706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gray">
          <a:prstGeom prst="rect">
            <a:avLst/>
          </a:prstGeom>
          <a:ln>
            <a:noFill/>
          </a:ln>
        </p:spPr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143611" y="2168497"/>
            <a:ext cx="7842198" cy="648073"/>
          </a:xfrm>
          <a:prstGeom prst="rect">
            <a:avLst/>
          </a:prstGeom>
        </p:spPr>
        <p:txBody>
          <a:bodyPr lIns="51426" tIns="25713" rIns="51426" bIns="25713" anchor="ctr">
            <a:noAutofit/>
          </a:bodyPr>
          <a:lstStyle/>
          <a:p>
            <a:pPr>
              <a:defRPr/>
            </a:pP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6935" y="2230410"/>
            <a:ext cx="7842198" cy="648073"/>
          </a:xfrm>
          <a:prstGeom prst="rect">
            <a:avLst/>
          </a:prstGeom>
        </p:spPr>
        <p:txBody>
          <a:bodyPr lIns="51426" tIns="25713" rIns="51426" bIns="25713" anchor="ctr">
            <a:noAutofit/>
          </a:bodyPr>
          <a:lstStyle/>
          <a:p>
            <a:pPr algn="ctr">
              <a:defRPr/>
            </a:pPr>
            <a:r>
              <a:rPr lang="it-IT" sz="2700" b="1" dirty="0">
                <a:solidFill>
                  <a:prstClr val="white"/>
                </a:solidFill>
              </a:rPr>
              <a:t>R&amp;D </a:t>
            </a:r>
          </a:p>
          <a:p>
            <a:pPr algn="ctr">
              <a:defRPr/>
            </a:pPr>
            <a:r>
              <a:rPr lang="it-IT" b="1" dirty="0">
                <a:solidFill>
                  <a:prstClr val="white"/>
                </a:solidFill>
              </a:rPr>
              <a:t>Soluzioni </a:t>
            </a:r>
            <a:r>
              <a:rPr lang="it-IT" b="1" dirty="0" err="1">
                <a:solidFill>
                  <a:prstClr val="white"/>
                </a:solidFill>
              </a:rPr>
              <a:t>IoT</a:t>
            </a:r>
            <a:r>
              <a:rPr lang="it-IT" b="1" dirty="0">
                <a:solidFill>
                  <a:prstClr val="white"/>
                </a:solidFill>
              </a:rPr>
              <a:t> e </a:t>
            </a:r>
            <a:r>
              <a:rPr lang="it-IT" b="1" dirty="0" err="1">
                <a:solidFill>
                  <a:prstClr val="white"/>
                </a:solidFill>
              </a:rPr>
              <a:t>Intelligent</a:t>
            </a:r>
            <a:r>
              <a:rPr lang="it-IT" b="1" dirty="0">
                <a:solidFill>
                  <a:prstClr val="white"/>
                </a:solidFill>
              </a:rPr>
              <a:t> </a:t>
            </a:r>
            <a:r>
              <a:rPr lang="it-IT" b="1" dirty="0" err="1">
                <a:solidFill>
                  <a:prstClr val="white"/>
                </a:solidFill>
              </a:rPr>
              <a:t>Transport</a:t>
            </a:r>
            <a:r>
              <a:rPr lang="it-IT" b="1" dirty="0">
                <a:solidFill>
                  <a:prstClr val="white"/>
                </a:solidFill>
              </a:rPr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val="305229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157"/>
          </a:xfrm>
        </p:spPr>
        <p:txBody>
          <a:bodyPr>
            <a:normAutofit/>
          </a:bodyPr>
          <a:lstStyle/>
          <a:p>
            <a:r>
              <a:rPr lang="en-US" sz="3400" dirty="0"/>
              <a:t>R&amp;D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8725" y="951849"/>
            <a:ext cx="8562086" cy="310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IT Centric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investe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nella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ricerca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e lo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sviluppo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di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soluzioni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innovative in due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ambiti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principali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257129" indent="-257129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dirty="0" err="1">
                <a:solidFill>
                  <a:srgbClr val="000000"/>
                </a:solidFill>
                <a:latin typeface="Arial" charset="0"/>
              </a:rPr>
              <a:t>Piattafome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soluzioni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per Internet of Things (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IoT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257129" indent="-257129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665296" lvl="1" indent="-257129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Sensor Networks</a:t>
            </a:r>
          </a:p>
          <a:p>
            <a:pPr marL="257129" indent="-257129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257129" indent="-257129" eaLnBrk="0" hangingPunct="0">
              <a:spcBef>
                <a:spcPts val="450"/>
              </a:spcBef>
              <a:buClr>
                <a:srgbClr val="FF9933"/>
              </a:buClr>
              <a:buFont typeface="Arial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dirty="0" err="1">
                <a:solidFill>
                  <a:srgbClr val="000000"/>
                </a:solidFill>
                <a:latin typeface="Arial" charset="0"/>
              </a:rPr>
              <a:t>Soluzioni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per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l’Intelligent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Transportation Systems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(ITS)</a:t>
            </a:r>
          </a:p>
          <a:p>
            <a:pPr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160706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157"/>
          </a:xfrm>
        </p:spPr>
        <p:txBody>
          <a:bodyPr>
            <a:normAutofit/>
          </a:bodyPr>
          <a:lstStyle/>
          <a:p>
            <a:r>
              <a:rPr lang="en-US" sz="3400" dirty="0"/>
              <a:t>R&amp;D– </a:t>
            </a:r>
            <a:r>
              <a:rPr lang="en-US" sz="3400" dirty="0" err="1"/>
              <a:t>Piattaforma</a:t>
            </a:r>
            <a:r>
              <a:rPr lang="en-US" sz="3400" dirty="0"/>
              <a:t> </a:t>
            </a:r>
            <a:r>
              <a:rPr lang="en-US" sz="3400" dirty="0" err="1"/>
              <a:t>IoT</a:t>
            </a:r>
            <a:r>
              <a:rPr lang="en-US" sz="3400" dirty="0"/>
              <a:t> (1/2)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7133" y="442912"/>
            <a:ext cx="3956864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350875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Internet Of Things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Interconnettere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ogni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dispositivo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sensore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identificando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correlando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le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informazioni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50875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SECaaS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Cloud Platform: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collezionare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eventi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raw da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sorgenti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multiple,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creando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allarmi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correlando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tra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loro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le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informazioni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realizzando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una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piattaforma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con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paradigma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Security as a Service</a:t>
            </a:r>
          </a:p>
          <a:p>
            <a:pPr marL="350875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Tipi di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Sorgenti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marL="759041" lvl="1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Video Surveillance</a:t>
            </a:r>
          </a:p>
          <a:p>
            <a:pPr marL="759041" lvl="1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Video Analysis</a:t>
            </a:r>
          </a:p>
          <a:p>
            <a:pPr marL="759041" lvl="1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Physical Access Control</a:t>
            </a:r>
          </a:p>
          <a:p>
            <a:pPr marL="759041" lvl="1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Intrusion detection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85819" y="809464"/>
            <a:ext cx="4087463" cy="3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marL="759042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759042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759042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01" y="1329319"/>
            <a:ext cx="4743942" cy="266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157"/>
          </a:xfrm>
        </p:spPr>
        <p:txBody>
          <a:bodyPr>
            <a:normAutofit/>
          </a:bodyPr>
          <a:lstStyle/>
          <a:p>
            <a:r>
              <a:rPr lang="en-US" sz="3400" dirty="0"/>
              <a:t>R&amp;D– </a:t>
            </a:r>
            <a:r>
              <a:rPr lang="en-US" sz="3400" dirty="0" err="1"/>
              <a:t>Piattaforma</a:t>
            </a:r>
            <a:r>
              <a:rPr lang="en-US" sz="3400" dirty="0"/>
              <a:t> </a:t>
            </a:r>
            <a:r>
              <a:rPr lang="en-US" sz="3400" dirty="0" err="1"/>
              <a:t>IoT</a:t>
            </a:r>
            <a:r>
              <a:rPr lang="en-US" sz="3400" dirty="0"/>
              <a:t> (2/2)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85819" y="809464"/>
            <a:ext cx="4087463" cy="3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marL="759042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759042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759042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92" y="658589"/>
            <a:ext cx="4179461" cy="4104442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438861" y="4088705"/>
            <a:ext cx="1283352" cy="283415"/>
          </a:xfrm>
          <a:prstGeom prst="rect">
            <a:avLst/>
          </a:prstGeom>
        </p:spPr>
        <p:txBody>
          <a:bodyPr vert="horz" lIns="51426" tIns="25713" rIns="51426" bIns="25713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79AB3"/>
              </a:buClr>
              <a:buFont typeface="Wingdings" charset="2"/>
              <a:buChar char="Ø"/>
            </a:pPr>
            <a:r>
              <a:rPr lang="it-IT" sz="1000" b="1" dirty="0">
                <a:latin typeface="Helvetica"/>
                <a:cs typeface="Helvetica"/>
              </a:rPr>
              <a:t>Sensori e Dispositivi</a:t>
            </a:r>
            <a:endParaRPr lang="it-IT" sz="1000" dirty="0">
              <a:latin typeface="Helvetica"/>
              <a:cs typeface="Helvetica"/>
            </a:endParaRPr>
          </a:p>
          <a:p>
            <a:pPr>
              <a:buClr>
                <a:srgbClr val="579AB3"/>
              </a:buClr>
              <a:buFont typeface="Wingdings" charset="2"/>
              <a:buChar char="Ø"/>
            </a:pPr>
            <a:endParaRPr lang="it-IT" sz="1000" dirty="0">
              <a:latin typeface="Helvetica"/>
              <a:cs typeface="Helvetica"/>
            </a:endParaRPr>
          </a:p>
          <a:p>
            <a:pPr marL="0" indent="0">
              <a:buClr>
                <a:srgbClr val="579AB3"/>
              </a:buClr>
              <a:buNone/>
            </a:pPr>
            <a:endParaRPr lang="it-IT" sz="1000" dirty="0">
              <a:latin typeface="Helvetica"/>
              <a:cs typeface="Helvetica"/>
            </a:endParaRPr>
          </a:p>
          <a:p>
            <a:pPr marL="0" indent="0">
              <a:buClr>
                <a:srgbClr val="579AB3"/>
              </a:buClr>
              <a:buNone/>
            </a:pPr>
            <a:endParaRPr lang="it-IT" sz="1000" dirty="0">
              <a:latin typeface="Helvetica"/>
              <a:cs typeface="Helvetica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451321" y="3470462"/>
            <a:ext cx="1283352" cy="283415"/>
          </a:xfrm>
          <a:prstGeom prst="rect">
            <a:avLst/>
          </a:prstGeom>
        </p:spPr>
        <p:txBody>
          <a:bodyPr vert="horz" lIns="51426" tIns="25713" rIns="51426" bIns="2571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79AB3"/>
              </a:buClr>
              <a:buFont typeface="Wingdings" charset="2"/>
              <a:buChar char="Ø"/>
            </a:pPr>
            <a:r>
              <a:rPr lang="it-IT" sz="1000" b="1" dirty="0">
                <a:latin typeface="Helvetica"/>
                <a:cs typeface="Helvetica"/>
              </a:rPr>
              <a:t>Connettività</a:t>
            </a:r>
            <a:endParaRPr lang="it-IT" sz="600" dirty="0">
              <a:latin typeface="Helvetica"/>
              <a:cs typeface="Helvetica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436710" y="2929184"/>
            <a:ext cx="1863161" cy="448358"/>
          </a:xfrm>
          <a:prstGeom prst="rect">
            <a:avLst/>
          </a:prstGeom>
        </p:spPr>
        <p:txBody>
          <a:bodyPr vert="horz" lIns="51426" tIns="25713" rIns="51426" bIns="2571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79AB3"/>
              </a:buClr>
              <a:buFont typeface="Wingdings" charset="2"/>
              <a:buChar char="Ø"/>
            </a:pPr>
            <a:r>
              <a:rPr lang="it-IT" sz="1000" b="1" dirty="0" err="1">
                <a:latin typeface="Helvetica"/>
                <a:cs typeface="Helvetica"/>
              </a:rPr>
              <a:t>Edge</a:t>
            </a:r>
            <a:r>
              <a:rPr lang="it-IT" sz="1000" b="1" dirty="0">
                <a:latin typeface="Helvetica"/>
                <a:cs typeface="Helvetica"/>
              </a:rPr>
              <a:t> Computing</a:t>
            </a:r>
            <a:endParaRPr lang="it-IT" sz="1000" dirty="0">
              <a:latin typeface="Helvetica"/>
              <a:cs typeface="Helvetica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449564" y="2370926"/>
            <a:ext cx="1743337" cy="343946"/>
          </a:xfrm>
          <a:prstGeom prst="rect">
            <a:avLst/>
          </a:prstGeom>
        </p:spPr>
        <p:txBody>
          <a:bodyPr vert="horz" lIns="51426" tIns="25713" rIns="51426" bIns="2571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79AB3"/>
              </a:buClr>
              <a:buFont typeface="Wingdings" charset="2"/>
              <a:buChar char="Ø"/>
            </a:pPr>
            <a:r>
              <a:rPr lang="it-IT" sz="1000" b="1" dirty="0" err="1">
                <a:latin typeface="Helvetica"/>
                <a:cs typeface="Helvetica"/>
              </a:rPr>
              <a:t>Cloud</a:t>
            </a:r>
            <a:r>
              <a:rPr lang="it-IT" sz="1000" b="1" dirty="0">
                <a:latin typeface="Helvetica"/>
                <a:cs typeface="Helvetica"/>
              </a:rPr>
              <a:t> </a:t>
            </a:r>
            <a:r>
              <a:rPr lang="it-IT" sz="1000" b="1" dirty="0" err="1">
                <a:latin typeface="Helvetica"/>
                <a:cs typeface="Helvetica"/>
              </a:rPr>
              <a:t>Event</a:t>
            </a:r>
            <a:r>
              <a:rPr lang="it-IT" sz="1000" b="1" dirty="0">
                <a:latin typeface="Helvetica"/>
                <a:cs typeface="Helvetica"/>
              </a:rPr>
              <a:t> Storage</a:t>
            </a:r>
            <a:endParaRPr lang="it-IT" sz="1000" dirty="0">
              <a:latin typeface="Helvetica"/>
              <a:cs typeface="Helvetica"/>
            </a:endParaRPr>
          </a:p>
          <a:p>
            <a:pPr marL="0" indent="0">
              <a:buClr>
                <a:srgbClr val="579AB3"/>
              </a:buClr>
              <a:buNone/>
            </a:pPr>
            <a:endParaRPr lang="it-IT" sz="1000" dirty="0">
              <a:latin typeface="Helvetica"/>
              <a:cs typeface="Helvetica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52838" y="1891134"/>
            <a:ext cx="1707920" cy="283415"/>
          </a:xfrm>
          <a:prstGeom prst="rect">
            <a:avLst/>
          </a:prstGeom>
        </p:spPr>
        <p:txBody>
          <a:bodyPr vert="horz" lIns="51426" tIns="25713" rIns="51426" bIns="25713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579AB3"/>
              </a:buClr>
              <a:buFont typeface="Wingdings" charset="2"/>
              <a:buChar char="Ø"/>
            </a:pPr>
            <a:r>
              <a:rPr lang="it-IT" sz="1100" b="1" dirty="0">
                <a:latin typeface="Helvetica"/>
                <a:cs typeface="Helvetica"/>
              </a:rPr>
              <a:t>Data </a:t>
            </a:r>
            <a:r>
              <a:rPr lang="it-IT" sz="1100" b="1" dirty="0" err="1">
                <a:latin typeface="Helvetica"/>
                <a:cs typeface="Helvetica"/>
              </a:rPr>
              <a:t>Abstraction</a:t>
            </a:r>
            <a:r>
              <a:rPr lang="it-IT" sz="1100" b="1" dirty="0">
                <a:latin typeface="Helvetica"/>
                <a:cs typeface="Helvetica"/>
              </a:rPr>
              <a:t>, </a:t>
            </a:r>
            <a:r>
              <a:rPr lang="it-IT" sz="1100" b="1" dirty="0" err="1">
                <a:latin typeface="Helvetica"/>
                <a:cs typeface="Helvetica"/>
              </a:rPr>
              <a:t>Correlation</a:t>
            </a:r>
            <a:endParaRPr lang="it-IT" sz="1100" b="1" dirty="0">
              <a:latin typeface="Helvetica"/>
              <a:cs typeface="Helvetica"/>
            </a:endParaRPr>
          </a:p>
          <a:p>
            <a:pPr marL="0" indent="0">
              <a:buClr>
                <a:srgbClr val="579AB3"/>
              </a:buClr>
              <a:buNone/>
            </a:pPr>
            <a:endParaRPr lang="it-IT" sz="1000" dirty="0">
              <a:latin typeface="Helvetica"/>
              <a:cs typeface="Helvetica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463553" y="1297676"/>
            <a:ext cx="1825780" cy="388249"/>
          </a:xfrm>
          <a:prstGeom prst="rect">
            <a:avLst/>
          </a:prstGeom>
        </p:spPr>
        <p:txBody>
          <a:bodyPr vert="horz" lIns="51426" tIns="25713" rIns="51426" bIns="25713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79AB3"/>
              </a:buClr>
              <a:buFont typeface="Wingdings" charset="2"/>
              <a:buChar char="Ø"/>
            </a:pPr>
            <a:r>
              <a:rPr lang="it-IT" sz="4000" b="1" dirty="0">
                <a:latin typeface="Helvetica"/>
                <a:cs typeface="Helvetica"/>
              </a:rPr>
              <a:t>Application (Reporting, Analytics, Control e </a:t>
            </a:r>
            <a:r>
              <a:rPr lang="it-IT" sz="4000" b="1" dirty="0" err="1">
                <a:latin typeface="Helvetica"/>
                <a:cs typeface="Helvetica"/>
              </a:rPr>
              <a:t>Alerting</a:t>
            </a:r>
            <a:r>
              <a:rPr lang="it-IT" sz="4000" b="1" dirty="0">
                <a:latin typeface="Helvetica"/>
                <a:cs typeface="Helvetica"/>
              </a:rPr>
              <a:t>)</a:t>
            </a:r>
          </a:p>
          <a:p>
            <a:pPr marL="0" indent="0">
              <a:buClr>
                <a:srgbClr val="579AB3"/>
              </a:buClr>
              <a:buNone/>
            </a:pPr>
            <a:endParaRPr lang="it-IT" sz="1000" dirty="0">
              <a:latin typeface="Helvetica"/>
              <a:cs typeface="Helvetica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452838" y="749909"/>
            <a:ext cx="1718634" cy="435953"/>
          </a:xfrm>
          <a:prstGeom prst="rect">
            <a:avLst/>
          </a:prstGeom>
        </p:spPr>
        <p:txBody>
          <a:bodyPr vert="horz" lIns="51426" tIns="25713" rIns="51426" bIns="2571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79AB3"/>
              </a:buClr>
              <a:buFont typeface="Wingdings" charset="2"/>
              <a:buChar char="Ø"/>
            </a:pPr>
            <a:r>
              <a:rPr lang="it-IT" sz="1000" b="1" dirty="0" err="1">
                <a:latin typeface="Helvetica"/>
                <a:cs typeface="Helvetica"/>
              </a:rPr>
              <a:t>Incident</a:t>
            </a:r>
            <a:r>
              <a:rPr lang="it-IT" sz="1000" b="1" dirty="0">
                <a:latin typeface="Helvetica"/>
                <a:cs typeface="Helvetica"/>
              </a:rPr>
              <a:t> Handling and </a:t>
            </a:r>
            <a:r>
              <a:rPr lang="it-IT" sz="1000" b="1" dirty="0" err="1">
                <a:latin typeface="Helvetica"/>
                <a:cs typeface="Helvetica"/>
              </a:rPr>
              <a:t>Alarm</a:t>
            </a:r>
            <a:r>
              <a:rPr lang="it-IT" sz="1000" b="1" dirty="0">
                <a:latin typeface="Helvetica"/>
                <a:cs typeface="Helvetica"/>
              </a:rPr>
              <a:t> </a:t>
            </a:r>
            <a:r>
              <a:rPr lang="it-IT" sz="1000" b="1" dirty="0" err="1">
                <a:latin typeface="Helvetica"/>
                <a:cs typeface="Helvetica"/>
              </a:rPr>
              <a:t>Response</a:t>
            </a:r>
            <a:endParaRPr lang="it-IT" sz="1000" dirty="0">
              <a:latin typeface="Helvetica"/>
              <a:cs typeface="Helvetica"/>
            </a:endParaRPr>
          </a:p>
          <a:p>
            <a:pPr marL="0" indent="0">
              <a:buClr>
                <a:srgbClr val="579AB3"/>
              </a:buClr>
              <a:buNone/>
            </a:pPr>
            <a:endParaRPr lang="it-IT" sz="1000" dirty="0">
              <a:latin typeface="Helvetica"/>
              <a:cs typeface="Helvetica"/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6765876" y="758109"/>
            <a:ext cx="1962955" cy="3933609"/>
          </a:xfrm>
          <a:prstGeom prst="rect">
            <a:avLst/>
          </a:prstGeom>
        </p:spPr>
        <p:txBody>
          <a:bodyPr vert="horz" lIns="51426" tIns="25713" rIns="51426" bIns="2571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79AB3"/>
              </a:buClr>
              <a:buNone/>
            </a:pPr>
            <a:r>
              <a:rPr lang="it-IT" sz="1300" b="1" dirty="0">
                <a:solidFill>
                  <a:srgbClr val="E0A066"/>
                </a:solidFill>
                <a:latin typeface="Helvetica"/>
                <a:cs typeface="Helvetica"/>
              </a:rPr>
              <a:t>Punti Chiave</a:t>
            </a:r>
          </a:p>
          <a:p>
            <a:pPr marL="0" indent="0" algn="just">
              <a:buClr>
                <a:srgbClr val="579AB3"/>
              </a:buClr>
              <a:buNone/>
            </a:pPr>
            <a:endParaRPr lang="it-IT" sz="1300" b="1" dirty="0">
              <a:solidFill>
                <a:srgbClr val="579AB3"/>
              </a:solidFill>
              <a:latin typeface="Helvetica"/>
              <a:cs typeface="Helvetica"/>
            </a:endParaRPr>
          </a:p>
          <a:p>
            <a:pPr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b="1" dirty="0">
                <a:latin typeface="Helvetica"/>
                <a:cs typeface="Helvetica"/>
              </a:rPr>
              <a:t>Paradigma </a:t>
            </a:r>
            <a:r>
              <a:rPr lang="it-IT" sz="1100" b="1" dirty="0" err="1">
                <a:latin typeface="Helvetica"/>
                <a:cs typeface="Helvetica"/>
              </a:rPr>
              <a:t>IoT</a:t>
            </a:r>
            <a:endParaRPr lang="it-IT" sz="1100" b="1" dirty="0">
              <a:latin typeface="Helvetica"/>
              <a:cs typeface="Helvetica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b="1" dirty="0" err="1">
                <a:latin typeface="Helvetica"/>
                <a:cs typeface="Helvetica"/>
              </a:rPr>
              <a:t>Fixed</a:t>
            </a:r>
            <a:r>
              <a:rPr lang="it-IT" sz="1100" b="1" dirty="0">
                <a:latin typeface="Helvetica"/>
                <a:cs typeface="Helvetica"/>
              </a:rPr>
              <a:t> and Mobile Sensor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it-IT" sz="1100" b="1" dirty="0">
              <a:latin typeface="Helvetica"/>
              <a:cs typeface="Helvetica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b="1" dirty="0">
                <a:latin typeface="Helvetica"/>
                <a:cs typeface="Helvetica"/>
              </a:rPr>
              <a:t>Video Analysis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it-IT" sz="1100" b="1" dirty="0">
              <a:latin typeface="Helvetica"/>
              <a:cs typeface="Helvetica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b="1" dirty="0">
                <a:latin typeface="Helvetica"/>
                <a:cs typeface="Helvetica"/>
              </a:rPr>
              <a:t>Analytics e </a:t>
            </a:r>
            <a:r>
              <a:rPr lang="it-IT" sz="1100" b="1" dirty="0" err="1">
                <a:latin typeface="Helvetica"/>
                <a:cs typeface="Helvetica"/>
              </a:rPr>
              <a:t>Correlation</a:t>
            </a:r>
            <a:endParaRPr lang="it-IT" sz="1100" b="1" dirty="0">
              <a:latin typeface="Helvetica"/>
              <a:cs typeface="Helvetica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it-IT" sz="1100" b="1" dirty="0">
              <a:latin typeface="Helvetica"/>
              <a:cs typeface="Helvetica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b="1" dirty="0" err="1">
                <a:latin typeface="Helvetica"/>
                <a:cs typeface="Helvetica"/>
              </a:rPr>
              <a:t>Alerting</a:t>
            </a:r>
            <a:endParaRPr lang="it-IT" sz="1100" b="1" dirty="0">
              <a:latin typeface="Helvetica"/>
              <a:cs typeface="Helvetica"/>
            </a:endParaRPr>
          </a:p>
          <a:p>
            <a:pPr>
              <a:buClr>
                <a:srgbClr val="579AB3"/>
              </a:buClr>
              <a:buFont typeface="Wingdings" panose="05000000000000000000" pitchFamily="2" charset="2"/>
              <a:buChar char="Ø"/>
            </a:pPr>
            <a:endParaRPr lang="it-IT" sz="1100" b="1" dirty="0">
              <a:latin typeface="Helvetica"/>
              <a:cs typeface="Helvetica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b="1" dirty="0">
                <a:latin typeface="Helvetica"/>
                <a:cs typeface="Helvetica"/>
              </a:rPr>
              <a:t>Security </a:t>
            </a:r>
            <a:r>
              <a:rPr lang="it-IT" sz="1100" b="1" dirty="0" err="1">
                <a:latin typeface="Helvetica"/>
                <a:cs typeface="Helvetica"/>
              </a:rPr>
              <a:t>Process</a:t>
            </a:r>
            <a:r>
              <a:rPr lang="it-IT" sz="1100" b="1" dirty="0">
                <a:latin typeface="Helvetica"/>
                <a:cs typeface="Helvetica"/>
              </a:rPr>
              <a:t> Automation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it-IT" sz="1100" b="1" dirty="0">
              <a:latin typeface="Helvetica"/>
              <a:cs typeface="Helvetica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100" b="1" dirty="0" err="1">
                <a:latin typeface="Helvetica"/>
                <a:cs typeface="Helvetica"/>
              </a:rPr>
              <a:t>Legacy</a:t>
            </a:r>
            <a:r>
              <a:rPr lang="it-IT" sz="1100" b="1" dirty="0">
                <a:latin typeface="Helvetica"/>
                <a:cs typeface="Helvetica"/>
              </a:rPr>
              <a:t> </a:t>
            </a:r>
            <a:r>
              <a:rPr lang="it-IT" sz="1100" b="1" dirty="0" err="1">
                <a:latin typeface="Helvetica"/>
                <a:cs typeface="Helvetica"/>
              </a:rPr>
              <a:t>Interoperability</a:t>
            </a:r>
            <a:endParaRPr lang="it-IT" sz="1100" b="1" dirty="0">
              <a:latin typeface="Helvetica"/>
              <a:cs typeface="Helvetica"/>
            </a:endParaRPr>
          </a:p>
          <a:p>
            <a:pPr marL="0" indent="0">
              <a:buClr>
                <a:srgbClr val="579AB3"/>
              </a:buClr>
              <a:buNone/>
            </a:pPr>
            <a:endParaRPr lang="it-IT" sz="1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  <a:p>
            <a:pPr marL="0" indent="0">
              <a:buClr>
                <a:srgbClr val="579AB3"/>
              </a:buClr>
              <a:buNone/>
            </a:pPr>
            <a:endParaRPr lang="it-IT" sz="10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476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157"/>
          </a:xfrm>
        </p:spPr>
        <p:txBody>
          <a:bodyPr>
            <a:normAutofit/>
          </a:bodyPr>
          <a:lstStyle/>
          <a:p>
            <a:r>
              <a:rPr lang="en-US" sz="3400" dirty="0"/>
              <a:t>R&amp;D– Sensor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7133" y="442912"/>
            <a:ext cx="3956864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350875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Progettazione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di Sensor Network Full Mesh o P2P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50875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marL="350875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Programmazione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di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microcontrollori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sistemi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embedded</a:t>
            </a:r>
          </a:p>
          <a:p>
            <a:pPr marL="350875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marL="350875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Applicazione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marL="759041" lvl="1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Home Automation</a:t>
            </a:r>
          </a:p>
          <a:p>
            <a:pPr marL="759041" lvl="1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Domotica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759041" lvl="1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Localizzazione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759041" lvl="1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Monitoraggio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759041" lvl="1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Access Control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85819" y="809464"/>
            <a:ext cx="4087463" cy="3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marL="759042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759042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759042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866" y="935831"/>
            <a:ext cx="2464353" cy="104298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718" y="3493294"/>
            <a:ext cx="2135773" cy="120729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059" y="2207419"/>
            <a:ext cx="3035797" cy="84296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5774" y="3171825"/>
            <a:ext cx="1457183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157"/>
          </a:xfrm>
        </p:spPr>
        <p:txBody>
          <a:bodyPr>
            <a:normAutofit/>
          </a:bodyPr>
          <a:lstStyle/>
          <a:p>
            <a:r>
              <a:rPr lang="en-US" sz="3400" dirty="0"/>
              <a:t>R&amp;D– Intelligent Transport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7133" y="442912"/>
            <a:ext cx="3956864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350875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Prototipazione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di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sistemi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ITS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50875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marL="350875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marL="350875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Infrastrutture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di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Comunicazione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per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Veichle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To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Infrastructure (V2I)</a:t>
            </a:r>
          </a:p>
          <a:p>
            <a:pPr marL="350875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marL="350875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marL="350875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Sistemi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di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comunicazione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Vehicle to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Veichle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(V2V)</a:t>
            </a:r>
          </a:p>
          <a:p>
            <a:pPr marL="350875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350875" indent="-190169" algn="just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85819" y="809464"/>
            <a:ext cx="4087463" cy="3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marL="759042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759042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759042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468" y="1007269"/>
            <a:ext cx="2782379" cy="175021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322" y="3093244"/>
            <a:ext cx="2357207" cy="10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38371" y="4541630"/>
            <a:ext cx="3679393" cy="298149"/>
          </a:xfrm>
          <a:prstGeom prst="rect">
            <a:avLst/>
          </a:prstGeom>
          <a:noFill/>
        </p:spPr>
        <p:txBody>
          <a:bodyPr wrap="square" lIns="51426" tIns="25713" rIns="51426" bIns="25713" rtlCol="0">
            <a:spAutoFit/>
          </a:bodyPr>
          <a:lstStyle/>
          <a:p>
            <a:endParaRPr lang="en-US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57883" y="4099691"/>
            <a:ext cx="7842198" cy="648073"/>
          </a:xfrm>
          <a:prstGeom prst="rect">
            <a:avLst/>
          </a:prstGeom>
        </p:spPr>
        <p:txBody>
          <a:bodyPr lIns="51426" tIns="25713" rIns="51426" bIns="25713" anchor="ctr">
            <a:noAutofit/>
          </a:bodyPr>
          <a:lstStyle/>
          <a:p>
            <a:pPr algn="ctr">
              <a:defRPr/>
            </a:pP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02109" y="116030"/>
            <a:ext cx="6020694" cy="208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marL="160706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info@itcentric.it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/>
          <p:cNvSpPr/>
          <p:nvPr/>
        </p:nvSpPr>
        <p:spPr>
          <a:xfrm>
            <a:off x="1444230" y="1221581"/>
            <a:ext cx="6377412" cy="3225403"/>
          </a:xfrm>
          <a:prstGeom prst="roundRect">
            <a:avLst>
              <a:gd name="adj" fmla="val 772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it-IT"/>
          </a:p>
        </p:txBody>
      </p:sp>
      <p:sp>
        <p:nvSpPr>
          <p:cNvPr id="24" name="Rounded Rectangle 9"/>
          <p:cNvSpPr/>
          <p:nvPr/>
        </p:nvSpPr>
        <p:spPr>
          <a:xfrm>
            <a:off x="686410" y="3737541"/>
            <a:ext cx="4155616" cy="4954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it-IT"/>
          </a:p>
        </p:txBody>
      </p:sp>
      <p:sp>
        <p:nvSpPr>
          <p:cNvPr id="21" name="Rounded Rectangle 9"/>
          <p:cNvSpPr/>
          <p:nvPr/>
        </p:nvSpPr>
        <p:spPr>
          <a:xfrm>
            <a:off x="692764" y="3176950"/>
            <a:ext cx="7196418" cy="4954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157"/>
          </a:xfrm>
        </p:spPr>
        <p:txBody>
          <a:bodyPr>
            <a:normAutofit/>
          </a:bodyPr>
          <a:lstStyle/>
          <a:p>
            <a:r>
              <a:rPr lang="en-US" sz="3400" dirty="0" err="1"/>
              <a:t>Modello</a:t>
            </a:r>
            <a:r>
              <a:rPr lang="en-US" sz="3400" dirty="0"/>
              <a:t> di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5"/>
          <p:cNvSpPr/>
          <p:nvPr/>
        </p:nvSpPr>
        <p:spPr>
          <a:xfrm>
            <a:off x="698731" y="1508351"/>
            <a:ext cx="7178237" cy="4954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it-IT"/>
          </a:p>
        </p:txBody>
      </p:sp>
      <p:sp>
        <p:nvSpPr>
          <p:cNvPr id="10" name="TextBox 6"/>
          <p:cNvSpPr txBox="1"/>
          <p:nvPr/>
        </p:nvSpPr>
        <p:spPr>
          <a:xfrm>
            <a:off x="862307" y="1589669"/>
            <a:ext cx="983104" cy="298149"/>
          </a:xfrm>
          <a:prstGeom prst="rect">
            <a:avLst/>
          </a:prstGeom>
          <a:noFill/>
        </p:spPr>
        <p:txBody>
          <a:bodyPr wrap="none" lIns="51426" tIns="25713" rIns="51426" bIns="25713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Consulting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ounded Rectangle 7"/>
          <p:cNvSpPr/>
          <p:nvPr/>
        </p:nvSpPr>
        <p:spPr>
          <a:xfrm>
            <a:off x="685824" y="2061117"/>
            <a:ext cx="7203357" cy="4954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it-IT"/>
          </a:p>
        </p:txBody>
      </p:sp>
      <p:sp>
        <p:nvSpPr>
          <p:cNvPr id="12" name="TextBox 8"/>
          <p:cNvSpPr txBox="1"/>
          <p:nvPr/>
        </p:nvSpPr>
        <p:spPr>
          <a:xfrm>
            <a:off x="873824" y="2147795"/>
            <a:ext cx="2017335" cy="302968"/>
          </a:xfrm>
          <a:prstGeom prst="rect">
            <a:avLst/>
          </a:prstGeom>
          <a:noFill/>
        </p:spPr>
        <p:txBody>
          <a:bodyPr wrap="square" lIns="51426" tIns="25713" rIns="51426" bIns="25713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System Integration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Rounded Rectangle 9"/>
          <p:cNvSpPr/>
          <p:nvPr/>
        </p:nvSpPr>
        <p:spPr>
          <a:xfrm>
            <a:off x="692763" y="2610893"/>
            <a:ext cx="7184205" cy="4954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it-IT"/>
          </a:p>
        </p:txBody>
      </p:sp>
      <p:sp>
        <p:nvSpPr>
          <p:cNvPr id="14" name="TextBox 10"/>
          <p:cNvSpPr txBox="1"/>
          <p:nvPr/>
        </p:nvSpPr>
        <p:spPr>
          <a:xfrm>
            <a:off x="869178" y="2695701"/>
            <a:ext cx="1939488" cy="302968"/>
          </a:xfrm>
          <a:prstGeom prst="rect">
            <a:avLst/>
          </a:prstGeom>
          <a:noFill/>
        </p:spPr>
        <p:txBody>
          <a:bodyPr wrap="none" lIns="51426" tIns="25713" rIns="51426" bIns="25713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Cloud</a:t>
            </a:r>
            <a:r>
              <a:rPr lang="it-IT" dirty="0" smtClean="0">
                <a:solidFill>
                  <a:schemeClr val="bg1"/>
                </a:solidFill>
              </a:rPr>
              <a:t> e Infrastrutture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Rounded Rectangle 11"/>
          <p:cNvSpPr/>
          <p:nvPr/>
        </p:nvSpPr>
        <p:spPr>
          <a:xfrm>
            <a:off x="4310122" y="936898"/>
            <a:ext cx="443570" cy="377797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51426" tIns="25713" rIns="51426" bIns="25713" rtlCol="0" anchor="ctr"/>
          <a:lstStyle/>
          <a:p>
            <a:pPr algn="ctr"/>
            <a:r>
              <a:rPr lang="it-IT" dirty="0" smtClean="0"/>
              <a:t>GRANDI INTEGRATORI</a:t>
            </a:r>
            <a:endParaRPr lang="it-IT" dirty="0"/>
          </a:p>
        </p:txBody>
      </p:sp>
      <p:sp>
        <p:nvSpPr>
          <p:cNvPr id="16" name="Rounded Rectangle 12"/>
          <p:cNvSpPr/>
          <p:nvPr/>
        </p:nvSpPr>
        <p:spPr>
          <a:xfrm>
            <a:off x="5022275" y="945533"/>
            <a:ext cx="443570" cy="3769342"/>
          </a:xfrm>
          <a:prstGeom prst="roundRect">
            <a:avLst/>
          </a:prstGeom>
          <a:solidFill>
            <a:srgbClr val="7373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51426" tIns="25713" rIns="51426" bIns="25713" rtlCol="0" anchor="ctr"/>
          <a:lstStyle/>
          <a:p>
            <a:pPr algn="ctr"/>
            <a:r>
              <a:rPr lang="it-IT" dirty="0"/>
              <a:t>INDUSTRIA E SERVIZI</a:t>
            </a:r>
          </a:p>
        </p:txBody>
      </p:sp>
      <p:sp>
        <p:nvSpPr>
          <p:cNvPr id="17" name="Rounded Rectangle 13"/>
          <p:cNvSpPr/>
          <p:nvPr/>
        </p:nvSpPr>
        <p:spPr>
          <a:xfrm>
            <a:off x="5716531" y="945533"/>
            <a:ext cx="443570" cy="3769342"/>
          </a:xfrm>
          <a:prstGeom prst="roundRect">
            <a:avLst/>
          </a:prstGeom>
          <a:solidFill>
            <a:srgbClr val="7F7F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51426" tIns="25713" rIns="51426" bIns="25713" rtlCol="0" anchor="ctr"/>
          <a:lstStyle/>
          <a:p>
            <a:pPr algn="ctr"/>
            <a:r>
              <a:rPr lang="it-IT" dirty="0"/>
              <a:t>ENERGY &amp; UTILITIES</a:t>
            </a:r>
          </a:p>
        </p:txBody>
      </p:sp>
      <p:sp>
        <p:nvSpPr>
          <p:cNvPr id="18" name="Rounded Rectangle 14"/>
          <p:cNvSpPr/>
          <p:nvPr/>
        </p:nvSpPr>
        <p:spPr>
          <a:xfrm>
            <a:off x="6428604" y="945533"/>
            <a:ext cx="443570" cy="3769342"/>
          </a:xfrm>
          <a:prstGeom prst="roundRect">
            <a:avLst/>
          </a:prstGeom>
          <a:solidFill>
            <a:srgbClr val="88888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51426" tIns="25713" rIns="51426" bIns="25713" rtlCol="0" anchor="ctr"/>
          <a:lstStyle/>
          <a:p>
            <a:pPr algn="ctr"/>
            <a:r>
              <a:rPr lang="it-IT" dirty="0"/>
              <a:t>RETAIL</a:t>
            </a:r>
          </a:p>
        </p:txBody>
      </p:sp>
      <p:sp>
        <p:nvSpPr>
          <p:cNvPr id="19" name="TextBox 4"/>
          <p:cNvSpPr txBox="1"/>
          <p:nvPr/>
        </p:nvSpPr>
        <p:spPr>
          <a:xfrm>
            <a:off x="1596976" y="1191606"/>
            <a:ext cx="1755093" cy="302968"/>
          </a:xfrm>
          <a:prstGeom prst="rect">
            <a:avLst/>
          </a:prstGeom>
          <a:noFill/>
        </p:spPr>
        <p:txBody>
          <a:bodyPr wrap="none" lIns="51426" tIns="25713" rIns="51426" bIns="25713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Centri Competenza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4"/>
          <p:cNvSpPr/>
          <p:nvPr/>
        </p:nvSpPr>
        <p:spPr>
          <a:xfrm>
            <a:off x="7181679" y="945898"/>
            <a:ext cx="443570" cy="3768976"/>
          </a:xfrm>
          <a:prstGeom prst="roundRect">
            <a:avLst/>
          </a:prstGeom>
          <a:solidFill>
            <a:srgbClr val="9F9F9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51426" tIns="25713" rIns="51426" bIns="25713" rtlCol="0" anchor="ctr"/>
          <a:lstStyle/>
          <a:p>
            <a:pPr algn="ctr"/>
            <a:r>
              <a:rPr lang="it-IT" dirty="0"/>
              <a:t>PA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862308" y="3250498"/>
            <a:ext cx="1719173" cy="302968"/>
          </a:xfrm>
          <a:prstGeom prst="rect">
            <a:avLst/>
          </a:prstGeom>
          <a:noFill/>
        </p:spPr>
        <p:txBody>
          <a:bodyPr wrap="none" lIns="51426" tIns="25713" rIns="51426" bIns="25713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Network e Security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4786436" y="642217"/>
            <a:ext cx="2062755" cy="302968"/>
          </a:xfrm>
          <a:prstGeom prst="rect">
            <a:avLst/>
          </a:prstGeom>
          <a:noFill/>
        </p:spPr>
        <p:txBody>
          <a:bodyPr wrap="none" lIns="51426" tIns="25713" rIns="51426" bIns="25713" rtlCol="0">
            <a:spAutoFit/>
          </a:bodyPr>
          <a:lstStyle/>
          <a:p>
            <a:r>
              <a:rPr lang="it-IT" b="1" dirty="0" smtClean="0"/>
              <a:t>Mercati di Riferimento</a:t>
            </a:r>
            <a:endParaRPr lang="it-IT" b="1" dirty="0"/>
          </a:p>
        </p:txBody>
      </p:sp>
      <p:sp>
        <p:nvSpPr>
          <p:cNvPr id="25" name="TextBox 10"/>
          <p:cNvSpPr txBox="1"/>
          <p:nvPr/>
        </p:nvSpPr>
        <p:spPr>
          <a:xfrm>
            <a:off x="844614" y="3833766"/>
            <a:ext cx="1610379" cy="298149"/>
          </a:xfrm>
          <a:prstGeom prst="rect">
            <a:avLst/>
          </a:prstGeom>
          <a:noFill/>
        </p:spPr>
        <p:txBody>
          <a:bodyPr wrap="none" lIns="51426" tIns="25713" rIns="51426" bIns="25713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Sviluppo Software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6" name="Immagine 25" descr="../../../../../Desktop/Schermata%202016-09-07%20alle%2017.43.4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15" y="3805180"/>
            <a:ext cx="1570725" cy="374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86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Hitac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57" y="2868601"/>
            <a:ext cx="1394731" cy="1394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157"/>
          </a:xfrm>
        </p:spPr>
        <p:txBody>
          <a:bodyPr>
            <a:normAutofit/>
          </a:bodyPr>
          <a:lstStyle/>
          <a:p>
            <a:r>
              <a:rPr lang="en-US" sz="3400" dirty="0" err="1"/>
              <a:t>Mercati</a:t>
            </a:r>
            <a:r>
              <a:rPr lang="en-US" sz="3400" dirty="0"/>
              <a:t> di </a:t>
            </a:r>
            <a:r>
              <a:rPr lang="en-US" sz="3400" dirty="0" err="1"/>
              <a:t>riferimento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7288" y="794686"/>
            <a:ext cx="8266518" cy="402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marL="160706" algn="just" eaLnBrk="0" hangingPunct="0">
              <a:lnSpc>
                <a:spcPct val="150000"/>
              </a:lnSpc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I nostri specialisti hanno supportato Clienti finali e altri System Integrator nella realizzazione di complessi progetti. 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Di seguito alcuni riferimenti:</a:t>
            </a:r>
            <a:endParaRPr lang="it-IT" dirty="0">
              <a:solidFill>
                <a:srgbClr val="000000"/>
              </a:solidFill>
              <a:latin typeface="Arial" charset="0"/>
            </a:endParaRPr>
          </a:p>
          <a:p>
            <a:pPr marL="160706" algn="just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it-IT" dirty="0" smtClean="0">
              <a:solidFill>
                <a:srgbClr val="000000"/>
              </a:solidFill>
              <a:latin typeface="Arial" charset="0"/>
            </a:endParaRPr>
          </a:p>
          <a:p>
            <a:pPr marL="160706" algn="just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it-IT" dirty="0">
              <a:solidFill>
                <a:srgbClr val="000000"/>
              </a:solidFill>
              <a:latin typeface="Arial" charset="0"/>
            </a:endParaRPr>
          </a:p>
          <a:p>
            <a:pPr marL="160706" algn="just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160706" algn="just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it-IT" dirty="0">
              <a:solidFill>
                <a:srgbClr val="000000"/>
              </a:solidFill>
              <a:latin typeface="Arial" charset="0"/>
            </a:endParaRPr>
          </a:p>
          <a:p>
            <a:pPr marL="160706" algn="just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	</a:t>
            </a:r>
          </a:p>
          <a:p>
            <a:pPr marL="160706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it-IT" dirty="0">
              <a:solidFill>
                <a:srgbClr val="000000"/>
              </a:solidFill>
              <a:latin typeface="Arial" charset="0"/>
            </a:endParaRPr>
          </a:p>
          <a:p>
            <a:pPr marL="160706"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3655602" y="3184073"/>
            <a:ext cx="1591934" cy="1408546"/>
            <a:chOff x="3758027" y="2938289"/>
            <a:chExt cx="1591934" cy="1408546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027" y="3810640"/>
              <a:ext cx="1591934" cy="536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932" y="2938289"/>
              <a:ext cx="1101615" cy="620210"/>
            </a:xfrm>
            <a:prstGeom prst="rect">
              <a:avLst/>
            </a:prstGeom>
          </p:spPr>
        </p:pic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218" y="2630112"/>
            <a:ext cx="1470351" cy="4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o 19"/>
          <p:cNvGrpSpPr/>
          <p:nvPr/>
        </p:nvGrpSpPr>
        <p:grpSpPr>
          <a:xfrm>
            <a:off x="3543900" y="1714436"/>
            <a:ext cx="5313070" cy="848764"/>
            <a:chOff x="3656567" y="1427691"/>
            <a:chExt cx="5313070" cy="848764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6567" y="1427691"/>
              <a:ext cx="1632239" cy="848764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06782" y="1612932"/>
              <a:ext cx="2562855" cy="465974"/>
            </a:xfrm>
            <a:prstGeom prst="rect">
              <a:avLst/>
            </a:prstGeom>
          </p:spPr>
        </p:pic>
      </p:grpSp>
      <p:grpSp>
        <p:nvGrpSpPr>
          <p:cNvPr id="23" name="Gruppo 22"/>
          <p:cNvGrpSpPr/>
          <p:nvPr/>
        </p:nvGrpSpPr>
        <p:grpSpPr>
          <a:xfrm>
            <a:off x="337288" y="1805394"/>
            <a:ext cx="1803671" cy="2784104"/>
            <a:chOff x="337288" y="1580092"/>
            <a:chExt cx="1803671" cy="2784104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88" y="3881473"/>
              <a:ext cx="1803671" cy="48272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6960" y="1580092"/>
              <a:ext cx="1430581" cy="435305"/>
            </a:xfrm>
            <a:prstGeom prst="rect">
              <a:avLst/>
            </a:prstGeom>
          </p:spPr>
        </p:pic>
      </p:grpSp>
      <p:pic>
        <p:nvPicPr>
          <p:cNvPr id="6" name="Immagine 5" descr="IBM_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1" y="3319919"/>
            <a:ext cx="1020449" cy="408180"/>
          </a:xfrm>
          <a:prstGeom prst="rect">
            <a:avLst/>
          </a:prstGeom>
        </p:spPr>
      </p:pic>
      <p:pic>
        <p:nvPicPr>
          <p:cNvPr id="9" name="Immagine 8" descr="Reply-logo-1024x326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3949947"/>
            <a:ext cx="1947332" cy="61995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7" y="2601233"/>
            <a:ext cx="1377414" cy="56687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74" y="2365651"/>
            <a:ext cx="1831211" cy="8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157"/>
          </a:xfrm>
        </p:spPr>
        <p:txBody>
          <a:bodyPr>
            <a:normAutofit/>
          </a:bodyPr>
          <a:lstStyle/>
          <a:p>
            <a:r>
              <a:rPr lang="en-US" sz="3400" dirty="0" smtClean="0"/>
              <a:t>Numbers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229340"/>
              </p:ext>
            </p:extLst>
          </p:nvPr>
        </p:nvGraphicFramePr>
        <p:xfrm>
          <a:off x="1454227" y="1128712"/>
          <a:ext cx="5927074" cy="313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12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157"/>
          </a:xfrm>
        </p:spPr>
        <p:txBody>
          <a:bodyPr>
            <a:normAutofit/>
          </a:bodyPr>
          <a:lstStyle/>
          <a:p>
            <a:r>
              <a:rPr lang="en-US" sz="3400" dirty="0"/>
              <a:t>Principali competenze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027CC8FC-DC84-4CE8-AADD-ED05D9A2A54F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379526095"/>
              </p:ext>
            </p:extLst>
          </p:nvPr>
        </p:nvGraphicFramePr>
        <p:xfrm>
          <a:off x="748893" y="993989"/>
          <a:ext cx="7629800" cy="341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99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gray">
          <a:prstGeom prst="rect">
            <a:avLst/>
          </a:prstGeom>
          <a:ln>
            <a:noFill/>
          </a:ln>
        </p:spPr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143611" y="2168497"/>
            <a:ext cx="7842198" cy="648073"/>
          </a:xfrm>
          <a:prstGeom prst="rect">
            <a:avLst/>
          </a:prstGeom>
        </p:spPr>
        <p:txBody>
          <a:bodyPr lIns="51426" tIns="25713" rIns="51426" bIns="25713" anchor="ctr">
            <a:noAutofit/>
          </a:bodyPr>
          <a:lstStyle/>
          <a:p>
            <a:pPr>
              <a:defRPr/>
            </a:pP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6935" y="2230410"/>
            <a:ext cx="7842198" cy="648073"/>
          </a:xfrm>
          <a:prstGeom prst="rect">
            <a:avLst/>
          </a:prstGeom>
        </p:spPr>
        <p:txBody>
          <a:bodyPr lIns="51426" tIns="25713" rIns="51426" bIns="25713" anchor="ctr">
            <a:noAutofit/>
          </a:bodyPr>
          <a:lstStyle/>
          <a:p>
            <a:pPr algn="ctr">
              <a:defRPr/>
            </a:pPr>
            <a:r>
              <a:rPr lang="it-IT" sz="2700" b="1" dirty="0">
                <a:solidFill>
                  <a:prstClr val="white"/>
                </a:solidFill>
              </a:rPr>
              <a:t>Competenze 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Communication </a:t>
            </a:r>
            <a:r>
              <a:rPr lang="en-US" dirty="0">
                <a:solidFill>
                  <a:srgbClr val="FFFFFF"/>
                </a:solidFill>
              </a:rPr>
              <a:t>- Collaboration</a:t>
            </a:r>
            <a:endParaRPr lang="it-I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375237" y="827386"/>
            <a:ext cx="3329027" cy="3838684"/>
            <a:chOff x="375237" y="827386"/>
            <a:chExt cx="3329027" cy="3838684"/>
          </a:xfrm>
        </p:grpSpPr>
        <p:sp>
          <p:nvSpPr>
            <p:cNvPr id="3" name="Rettangolo arrotondato 2"/>
            <p:cNvSpPr/>
            <p:nvPr/>
          </p:nvSpPr>
          <p:spPr>
            <a:xfrm>
              <a:off x="375237" y="827386"/>
              <a:ext cx="3329027" cy="38386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1 8"/>
            <p:cNvCxnSpPr/>
            <p:nvPr/>
          </p:nvCxnSpPr>
          <p:spPr>
            <a:xfrm flipV="1">
              <a:off x="384859" y="1289182"/>
              <a:ext cx="3300162" cy="9621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157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CC Communication </a:t>
            </a:r>
            <a:r>
              <a:rPr lang="en-US" sz="3400" dirty="0" smtClean="0"/>
              <a:t>- Collaboration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85175" y="875489"/>
            <a:ext cx="229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Consulting Services</a:t>
            </a:r>
            <a:endParaRPr lang="it-IT" sz="2000" b="1" dirty="0"/>
          </a:p>
        </p:txBody>
      </p:sp>
      <p:grpSp>
        <p:nvGrpSpPr>
          <p:cNvPr id="13" name="Gruppo 12"/>
          <p:cNvGrpSpPr/>
          <p:nvPr/>
        </p:nvGrpSpPr>
        <p:grpSpPr>
          <a:xfrm>
            <a:off x="5463455" y="825854"/>
            <a:ext cx="3329027" cy="3838684"/>
            <a:chOff x="375237" y="827386"/>
            <a:chExt cx="3329027" cy="3838684"/>
          </a:xfrm>
        </p:grpSpPr>
        <p:sp>
          <p:nvSpPr>
            <p:cNvPr id="14" name="Rettangolo arrotondato 13"/>
            <p:cNvSpPr/>
            <p:nvPr/>
          </p:nvSpPr>
          <p:spPr>
            <a:xfrm>
              <a:off x="375237" y="827386"/>
              <a:ext cx="3329027" cy="38386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5" name="Connettore 1 14"/>
            <p:cNvCxnSpPr/>
            <p:nvPr/>
          </p:nvCxnSpPr>
          <p:spPr>
            <a:xfrm flipV="1">
              <a:off x="384859" y="1289182"/>
              <a:ext cx="3300162" cy="9621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sellaDiTesto 15"/>
          <p:cNvSpPr txBox="1"/>
          <p:nvPr/>
        </p:nvSpPr>
        <p:spPr>
          <a:xfrm>
            <a:off x="5992635" y="873957"/>
            <a:ext cx="229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Technologies</a:t>
            </a:r>
            <a:endParaRPr lang="it-IT" sz="2000" b="1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50164" y="1154489"/>
            <a:ext cx="3386750" cy="34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eaLnBrk="0" hangingPunct="0">
              <a:spcBef>
                <a:spcPts val="450"/>
              </a:spcBef>
              <a:buClr>
                <a:srgbClr val="FF9933"/>
              </a:buClr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50875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Communication 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Assessment e Infrastructure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Optimization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Cisco Communication Platform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VoIP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OpenSource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Integration VoIP Infrastructure with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tradional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Voice System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Monitoring</a:t>
            </a:r>
          </a:p>
          <a:p>
            <a:pPr marL="350875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Collaboration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Collaboration Platform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VideoConference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Chat and IM &amp; Presence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463434" y="1181817"/>
            <a:ext cx="3329027" cy="34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16" tIns="26320" rIns="50616" bIns="26320"/>
          <a:lstStyle/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Communication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Cisco Unified Communication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Manager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Cisco Unity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Asterisk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Unify Voice Platform</a:t>
            </a: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Cisco Prime Collaboration</a:t>
            </a: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err="1" smtClean="0">
                <a:solidFill>
                  <a:srgbClr val="000000"/>
                </a:solidFill>
                <a:latin typeface="Arial" charset="0"/>
              </a:rPr>
              <a:t>Telepresence</a:t>
            </a:r>
            <a:endParaRPr lang="en-US" sz="1200" b="1" dirty="0" smtClean="0">
              <a:solidFill>
                <a:srgbClr val="000000"/>
              </a:solidFill>
              <a:latin typeface="Arial" charset="0"/>
            </a:endParaRP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Cisco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Telepresence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Webex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190169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Colaboration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Cisco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IM&amp;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Presence</a:t>
            </a: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Zimbra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598336" lvl="2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598336" lvl="3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759041" lvl="1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  <a:p>
            <a:pPr marL="350874" indent="-190169" eaLnBrk="0" hangingPunct="0">
              <a:spcBef>
                <a:spcPts val="450"/>
              </a:spcBef>
              <a:buClr>
                <a:srgbClr val="FF9933"/>
              </a:buClr>
              <a:buFont typeface="Times New Roman" charset="0"/>
              <a:buChar char="•"/>
              <a:tabLst>
                <a:tab pos="190169" algn="l"/>
                <a:tab pos="441941" algn="l"/>
                <a:tab pos="694606" algn="l"/>
                <a:tab pos="947272" algn="l"/>
                <a:tab pos="1199937" algn="l"/>
                <a:tab pos="1452602" algn="l"/>
                <a:tab pos="1705267" algn="l"/>
                <a:tab pos="1957933" algn="l"/>
                <a:tab pos="2210598" algn="l"/>
                <a:tab pos="2463263" algn="l"/>
                <a:tab pos="2715928" algn="l"/>
                <a:tab pos="2968594" algn="l"/>
                <a:tab pos="3221258" algn="l"/>
                <a:tab pos="3473924" algn="l"/>
                <a:tab pos="3726589" algn="l"/>
                <a:tab pos="3979254" algn="l"/>
                <a:tab pos="4231919" algn="l"/>
                <a:tab pos="4484585" algn="l"/>
                <a:tab pos="4737250" algn="l"/>
                <a:tab pos="4989915" algn="l"/>
                <a:tab pos="5242580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65" y="1276113"/>
            <a:ext cx="882246" cy="49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9" y="2847601"/>
            <a:ext cx="1496074" cy="39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056" y="1971879"/>
            <a:ext cx="1003088" cy="5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17" y="3462002"/>
            <a:ext cx="1424180" cy="41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9086" y="4060096"/>
            <a:ext cx="1082415" cy="48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gray">
          <a:prstGeom prst="rect">
            <a:avLst/>
          </a:prstGeom>
          <a:ln>
            <a:noFill/>
          </a:ln>
        </p:spPr>
        <p:txBody>
          <a:bodyPr vert="horz" lIns="81633" tIns="40817" rIns="81633" bIns="40817" rtlCol="0" anchor="ctr"/>
          <a:lstStyle/>
          <a:p>
            <a:fld id="{027CC8FC-DC84-4CE8-AADD-ED05D9A2A54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143611" y="2168497"/>
            <a:ext cx="7842198" cy="648073"/>
          </a:xfrm>
          <a:prstGeom prst="rect">
            <a:avLst/>
          </a:prstGeom>
        </p:spPr>
        <p:txBody>
          <a:bodyPr lIns="51426" tIns="25713" rIns="51426" bIns="25713" anchor="ctr">
            <a:noAutofit/>
          </a:bodyPr>
          <a:lstStyle/>
          <a:p>
            <a:pPr>
              <a:defRPr/>
            </a:pP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6935" y="2230410"/>
            <a:ext cx="7842198" cy="648073"/>
          </a:xfrm>
          <a:prstGeom prst="rect">
            <a:avLst/>
          </a:prstGeom>
        </p:spPr>
        <p:txBody>
          <a:bodyPr lIns="51426" tIns="25713" rIns="51426" bIns="25713" anchor="ctr">
            <a:noAutofit/>
          </a:bodyPr>
          <a:lstStyle/>
          <a:p>
            <a:pPr algn="ctr">
              <a:defRPr/>
            </a:pPr>
            <a:r>
              <a:rPr lang="it-IT" sz="2700" b="1" dirty="0">
                <a:solidFill>
                  <a:prstClr val="white"/>
                </a:solidFill>
              </a:rPr>
              <a:t>Competenze 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Security </a:t>
            </a:r>
            <a:r>
              <a:rPr lang="en-US" dirty="0">
                <a:solidFill>
                  <a:srgbClr val="FFFFFF"/>
                </a:solidFill>
              </a:rPr>
              <a:t>- Logical</a:t>
            </a:r>
            <a:endParaRPr lang="it-I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splunk sko 2011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396B99"/>
      </a:accent2>
      <a:accent3>
        <a:srgbClr val="8FB568"/>
      </a:accent3>
      <a:accent4>
        <a:srgbClr val="C0C0C0"/>
      </a:accent4>
      <a:accent5>
        <a:srgbClr val="F6C220"/>
      </a:accent5>
      <a:accent6>
        <a:srgbClr val="5F5F5F"/>
      </a:accent6>
      <a:hlink>
        <a:srgbClr val="8FB568"/>
      </a:hlink>
      <a:folHlink>
        <a:srgbClr val="396B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r Slide Orange">
  <a:themeElements>
    <a:clrScheme name="splunk sko 2011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396B99"/>
      </a:accent2>
      <a:accent3>
        <a:srgbClr val="8FB568"/>
      </a:accent3>
      <a:accent4>
        <a:srgbClr val="C0C0C0"/>
      </a:accent4>
      <a:accent5>
        <a:srgbClr val="F6C220"/>
      </a:accent5>
      <a:accent6>
        <a:srgbClr val="5F5F5F"/>
      </a:accent6>
      <a:hlink>
        <a:srgbClr val="8FB568"/>
      </a:hlink>
      <a:folHlink>
        <a:srgbClr val="396B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splunk sko 2011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396B99"/>
      </a:accent2>
      <a:accent3>
        <a:srgbClr val="8FB568"/>
      </a:accent3>
      <a:accent4>
        <a:srgbClr val="C0C0C0"/>
      </a:accent4>
      <a:accent5>
        <a:srgbClr val="F6C220"/>
      </a:accent5>
      <a:accent6>
        <a:srgbClr val="5F5F5F"/>
      </a:accent6>
      <a:hlink>
        <a:srgbClr val="8FB568"/>
      </a:hlink>
      <a:folHlink>
        <a:srgbClr val="396B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vider Slide Orange">
  <a:themeElements>
    <a:clrScheme name="splunk sko 2011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396B99"/>
      </a:accent2>
      <a:accent3>
        <a:srgbClr val="8FB568"/>
      </a:accent3>
      <a:accent4>
        <a:srgbClr val="C0C0C0"/>
      </a:accent4>
      <a:accent5>
        <a:srgbClr val="F6C220"/>
      </a:accent5>
      <a:accent6>
        <a:srgbClr val="5F5F5F"/>
      </a:accent6>
      <a:hlink>
        <a:srgbClr val="8FB568"/>
      </a:hlink>
      <a:folHlink>
        <a:srgbClr val="396B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itl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D9AD66"/>
      </a:accent2>
      <a:accent3>
        <a:srgbClr val="C2DE8E"/>
      </a:accent3>
      <a:accent4>
        <a:srgbClr val="8FB568"/>
      </a:accent4>
      <a:accent5>
        <a:srgbClr val="EBD954"/>
      </a:accent5>
      <a:accent6>
        <a:srgbClr val="A3D4FF"/>
      </a:accent6>
      <a:hlink>
        <a:srgbClr val="2F6E8A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Myriad Pro" pitchFamily="-110" charset="0"/>
            <a:ea typeface="ヒラギノ角ゴ ProN W3" pitchFamily="-110" charset="-128"/>
            <a:cs typeface="ヒラギノ角ゴ ProN W3" pitchFamily="-110" charset="-128"/>
            <a:sym typeface="Myriad Pro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Myriad Pro" pitchFamily="-110" charset="0"/>
            <a:ea typeface="ヒラギノ角ゴ ProN W3" pitchFamily="-110" charset="-128"/>
            <a:cs typeface="ヒラギノ角ゴ ProN W3" pitchFamily="-110" charset="-128"/>
            <a:sym typeface="Myriad Pro" pitchFamily="-110" charset="0"/>
          </a:defRPr>
        </a:defPPr>
      </a:lstStyle>
    </a:lnDef>
    <a:txDef>
      <a:spPr bwMode="gray">
        <a:noFill/>
      </a:spPr>
      <a:bodyPr wrap="square" lIns="82287" tIns="41143" rIns="82287" bIns="41143" rtlCol="0">
        <a:spAutoFit/>
      </a:bodyPr>
      <a:lstStyle>
        <a:defPPr>
          <a:defRPr sz="3200" dirty="0" smtClean="0">
            <a:solidFill>
              <a:schemeClr val="bg1"/>
            </a:solidFill>
            <a:latin typeface="Calibri"/>
          </a:defRPr>
        </a:defPPr>
      </a:lstStyle>
    </a:tx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splunk sko 2011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396B99"/>
      </a:accent2>
      <a:accent3>
        <a:srgbClr val="8FB568"/>
      </a:accent3>
      <a:accent4>
        <a:srgbClr val="C0C0C0"/>
      </a:accent4>
      <a:accent5>
        <a:srgbClr val="F6C220"/>
      </a:accent5>
      <a:accent6>
        <a:srgbClr val="5F5F5F"/>
      </a:accent6>
      <a:hlink>
        <a:srgbClr val="8FB568"/>
      </a:hlink>
      <a:folHlink>
        <a:srgbClr val="396B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splunk sko 2011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396B99"/>
      </a:accent2>
      <a:accent3>
        <a:srgbClr val="8FB568"/>
      </a:accent3>
      <a:accent4>
        <a:srgbClr val="C0C0C0"/>
      </a:accent4>
      <a:accent5>
        <a:srgbClr val="F6C220"/>
      </a:accent5>
      <a:accent6>
        <a:srgbClr val="5F5F5F"/>
      </a:accent6>
      <a:hlink>
        <a:srgbClr val="8FB568"/>
      </a:hlink>
      <a:folHlink>
        <a:srgbClr val="396B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splunk sko 2011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396B99"/>
      </a:accent2>
      <a:accent3>
        <a:srgbClr val="8FB568"/>
      </a:accent3>
      <a:accent4>
        <a:srgbClr val="C0C0C0"/>
      </a:accent4>
      <a:accent5>
        <a:srgbClr val="F6C220"/>
      </a:accent5>
      <a:accent6>
        <a:srgbClr val="5F5F5F"/>
      </a:accent6>
      <a:hlink>
        <a:srgbClr val="8FB568"/>
      </a:hlink>
      <a:folHlink>
        <a:srgbClr val="396B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9099</TotalTime>
  <Words>2970</Words>
  <Application>Microsoft Office PowerPoint</Application>
  <PresentationFormat>Presentazione su schermo (16:9)</PresentationFormat>
  <Paragraphs>476</Paragraphs>
  <Slides>26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8</vt:i4>
      </vt:variant>
      <vt:variant>
        <vt:lpstr>Titoli diapositive</vt:lpstr>
      </vt:variant>
      <vt:variant>
        <vt:i4>26</vt:i4>
      </vt:variant>
    </vt:vector>
  </HeadingPairs>
  <TitlesOfParts>
    <vt:vector size="45" baseType="lpstr">
      <vt:lpstr>ＭＳ Ｐゴシック</vt:lpstr>
      <vt:lpstr>ＭＳ Ｐゴシック</vt:lpstr>
      <vt:lpstr>Arial</vt:lpstr>
      <vt:lpstr>Calibri</vt:lpstr>
      <vt:lpstr>Helvetica</vt:lpstr>
      <vt:lpstr>Lucida Grande</vt:lpstr>
      <vt:lpstr>Myriad Pro</vt:lpstr>
      <vt:lpstr>Times New Roman</vt:lpstr>
      <vt:lpstr>Wingdings</vt:lpstr>
      <vt:lpstr>Wingdings 3</vt:lpstr>
      <vt:lpstr>ヒラギノ角ゴ ProN W3</vt:lpstr>
      <vt:lpstr>Custom Design</vt:lpstr>
      <vt:lpstr>Divider Slide Orange</vt:lpstr>
      <vt:lpstr>Office Theme</vt:lpstr>
      <vt:lpstr>1_Divider Slide Orange</vt:lpstr>
      <vt:lpstr>Title</vt:lpstr>
      <vt:lpstr>1_Office Theme</vt:lpstr>
      <vt:lpstr>2_Office Theme</vt:lpstr>
      <vt:lpstr>3_Office Theme</vt:lpstr>
      <vt:lpstr>Presentazione standard di PowerPoint</vt:lpstr>
      <vt:lpstr>Profilo aziendale</vt:lpstr>
      <vt:lpstr>Modello di Business</vt:lpstr>
      <vt:lpstr>Mercati di riferimento</vt:lpstr>
      <vt:lpstr>Numbers</vt:lpstr>
      <vt:lpstr>Principali competenze</vt:lpstr>
      <vt:lpstr>Presentazione standard di PowerPoint</vt:lpstr>
      <vt:lpstr>CC Communication - Collaboration</vt:lpstr>
      <vt:lpstr>Presentazione standard di PowerPoint</vt:lpstr>
      <vt:lpstr>CC Security - Logical</vt:lpstr>
      <vt:lpstr>Presentazione standard di PowerPoint</vt:lpstr>
      <vt:lpstr>CC Security – Physical</vt:lpstr>
      <vt:lpstr>Presentazione standard di PowerPoint</vt:lpstr>
      <vt:lpstr>CC Data Center</vt:lpstr>
      <vt:lpstr>CC Data Center</vt:lpstr>
      <vt:lpstr>Presentazione standard di PowerPoint</vt:lpstr>
      <vt:lpstr>CC Big Data &amp; Data Virtualization</vt:lpstr>
      <vt:lpstr>Presentazione standard di PowerPoint</vt:lpstr>
      <vt:lpstr>CC IoT &amp; Embedded Systems</vt:lpstr>
      <vt:lpstr>Presentazione standard di PowerPoint</vt:lpstr>
      <vt:lpstr>R&amp;D</vt:lpstr>
      <vt:lpstr>R&amp;D– Piattaforma IoT (1/2)</vt:lpstr>
      <vt:lpstr>R&amp;D– Piattaforma IoT (2/2)</vt:lpstr>
      <vt:lpstr>R&amp;D– Sensor Network</vt:lpstr>
      <vt:lpstr>R&amp;D– Intelligent Transport Systems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mguglielmo</dc:creator>
  <cp:lastModifiedBy>Daniele Lambertini</cp:lastModifiedBy>
  <cp:revision>621</cp:revision>
  <cp:lastPrinted>2016-09-05T11:38:43Z</cp:lastPrinted>
  <dcterms:created xsi:type="dcterms:W3CDTF">2011-02-28T19:01:15Z</dcterms:created>
  <dcterms:modified xsi:type="dcterms:W3CDTF">2018-06-08T16:11:03Z</dcterms:modified>
</cp:coreProperties>
</file>